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5"/>
  </p:notesMasterIdLst>
  <p:sldIdLst>
    <p:sldId id="256" r:id="rId2"/>
    <p:sldId id="283" r:id="rId3"/>
    <p:sldId id="284" r:id="rId4"/>
    <p:sldId id="285" r:id="rId5"/>
    <p:sldId id="318" r:id="rId6"/>
    <p:sldId id="319" r:id="rId7"/>
    <p:sldId id="308" r:id="rId8"/>
    <p:sldId id="313" r:id="rId9"/>
    <p:sldId id="312" r:id="rId10"/>
    <p:sldId id="258" r:id="rId11"/>
    <p:sldId id="309" r:id="rId12"/>
    <p:sldId id="310" r:id="rId13"/>
    <p:sldId id="288" r:id="rId14"/>
    <p:sldId id="289" r:id="rId15"/>
    <p:sldId id="320" r:id="rId16"/>
    <p:sldId id="324" r:id="rId17"/>
    <p:sldId id="259" r:id="rId18"/>
    <p:sldId id="260" r:id="rId19"/>
    <p:sldId id="261" r:id="rId20"/>
    <p:sldId id="262" r:id="rId21"/>
    <p:sldId id="326" r:id="rId22"/>
    <p:sldId id="327" r:id="rId23"/>
    <p:sldId id="325" r:id="rId24"/>
    <p:sldId id="323" r:id="rId25"/>
    <p:sldId id="263" r:id="rId26"/>
    <p:sldId id="264" r:id="rId27"/>
    <p:sldId id="265" r:id="rId28"/>
    <p:sldId id="266" r:id="rId29"/>
    <p:sldId id="267" r:id="rId30"/>
    <p:sldId id="268" r:id="rId31"/>
    <p:sldId id="269" r:id="rId32"/>
    <p:sldId id="270" r:id="rId33"/>
    <p:sldId id="271" r:id="rId34"/>
    <p:sldId id="272" r:id="rId35"/>
    <p:sldId id="273" r:id="rId36"/>
    <p:sldId id="274" r:id="rId37"/>
    <p:sldId id="275" r:id="rId38"/>
    <p:sldId id="276" r:id="rId39"/>
    <p:sldId id="277" r:id="rId40"/>
    <p:sldId id="278" r:id="rId41"/>
    <p:sldId id="279" r:id="rId42"/>
    <p:sldId id="280" r:id="rId43"/>
    <p:sldId id="281" r:id="rId44"/>
    <p:sldId id="314" r:id="rId45"/>
    <p:sldId id="290" r:id="rId46"/>
    <p:sldId id="294" r:id="rId47"/>
    <p:sldId id="295" r:id="rId48"/>
    <p:sldId id="291" r:id="rId49"/>
    <p:sldId id="292" r:id="rId50"/>
    <p:sldId id="293" r:id="rId51"/>
    <p:sldId id="296" r:id="rId52"/>
    <p:sldId id="297" r:id="rId53"/>
    <p:sldId id="301" r:id="rId54"/>
    <p:sldId id="298" r:id="rId55"/>
    <p:sldId id="299" r:id="rId56"/>
    <p:sldId id="307" r:id="rId57"/>
    <p:sldId id="306" r:id="rId58"/>
    <p:sldId id="300" r:id="rId59"/>
    <p:sldId id="302" r:id="rId60"/>
    <p:sldId id="305" r:id="rId61"/>
    <p:sldId id="303" r:id="rId62"/>
    <p:sldId id="317" r:id="rId63"/>
    <p:sldId id="316" r:id="rId6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snapToObjects="1">
      <p:cViewPr varScale="1">
        <p:scale>
          <a:sx n="114" d="100"/>
          <a:sy n="114" d="100"/>
        </p:scale>
        <p:origin x="1600" y="16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080779-FE14-254F-9A39-B2CE208A5CED}" type="datetimeFigureOut">
              <a:rPr lang="en-US" smtClean="0"/>
              <a:pPr/>
              <a:t>5/29/20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181B7F-D3A0-F049-BECD-F4AD26A1C831}" type="slidenum">
              <a:rPr lang="en-US" smtClean="0"/>
              <a:pPr/>
              <a:t>‹#›</a:t>
            </a:fld>
            <a:endParaRPr lang="en-US"/>
          </a:p>
        </p:txBody>
      </p:sp>
    </p:spTree>
    <p:extLst>
      <p:ext uri="{BB962C8B-B14F-4D97-AF65-F5344CB8AC3E}">
        <p14:creationId xmlns:p14="http://schemas.microsoft.com/office/powerpoint/2010/main" val="311288461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D181B7F-D3A0-F049-BECD-F4AD26A1C831}" type="slidenum">
              <a:rPr lang="en-US" smtClean="0"/>
              <a:pPr/>
              <a:t>18</a:t>
            </a:fld>
            <a:endParaRPr lang="en-US"/>
          </a:p>
        </p:txBody>
      </p:sp>
    </p:spTree>
    <p:extLst>
      <p:ext uri="{BB962C8B-B14F-4D97-AF65-F5344CB8AC3E}">
        <p14:creationId xmlns:p14="http://schemas.microsoft.com/office/powerpoint/2010/main" val="9559729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Man</a:t>
            </a:r>
            <a:r>
              <a:rPr lang="en-US" baseline="0" dirty="0"/>
              <a:t> with </a:t>
            </a:r>
            <a:r>
              <a:rPr lang="en-US" baseline="0" dirty="0" err="1"/>
              <a:t>pow</a:t>
            </a:r>
            <a:r>
              <a:rPr lang="en-US" baseline="0" dirty="0"/>
              <a:t> camps and pictures rip up. </a:t>
            </a:r>
            <a:endParaRPr lang="en-US" dirty="0"/>
          </a:p>
        </p:txBody>
      </p:sp>
      <p:sp>
        <p:nvSpPr>
          <p:cNvPr id="4" name="Slide Number Placeholder 3"/>
          <p:cNvSpPr>
            <a:spLocks noGrp="1"/>
          </p:cNvSpPr>
          <p:nvPr>
            <p:ph type="sldNum" sz="quarter" idx="10"/>
          </p:nvPr>
        </p:nvSpPr>
        <p:spPr/>
        <p:txBody>
          <a:bodyPr/>
          <a:lstStyle/>
          <a:p>
            <a:fld id="{1D181B7F-D3A0-F049-BECD-F4AD26A1C831}" type="slidenum">
              <a:rPr lang="en-US" smtClean="0"/>
              <a:pPr/>
              <a:t>19</a:t>
            </a:fld>
            <a:endParaRPr lang="en-US"/>
          </a:p>
        </p:txBody>
      </p:sp>
    </p:spTree>
    <p:extLst>
      <p:ext uri="{BB962C8B-B14F-4D97-AF65-F5344CB8AC3E}">
        <p14:creationId xmlns:p14="http://schemas.microsoft.com/office/powerpoint/2010/main" val="2728693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3984339-D3CF-FE4D-8423-0004E7ADF41F}" type="datetimeFigureOut">
              <a:rPr lang="en-US" smtClean="0"/>
              <a:pPr/>
              <a:t>5/29/20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1AF914-2303-D140-AD65-95BD6BB0147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984339-D3CF-FE4D-8423-0004E7ADF41F}" type="datetimeFigureOut">
              <a:rPr lang="en-US" smtClean="0"/>
              <a:pPr/>
              <a:t>5/29/20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1AF914-2303-D140-AD65-95BD6BB0147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984339-D3CF-FE4D-8423-0004E7ADF41F}" type="datetimeFigureOut">
              <a:rPr lang="en-US" smtClean="0"/>
              <a:pPr/>
              <a:t>5/29/20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1AF914-2303-D140-AD65-95BD6BB0147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984339-D3CF-FE4D-8423-0004E7ADF41F}" type="datetimeFigureOut">
              <a:rPr lang="en-US" smtClean="0"/>
              <a:pPr/>
              <a:t>5/29/20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1AF914-2303-D140-AD65-95BD6BB0147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984339-D3CF-FE4D-8423-0004E7ADF41F}" type="datetimeFigureOut">
              <a:rPr lang="en-US" smtClean="0"/>
              <a:pPr/>
              <a:t>5/29/20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1AF914-2303-D140-AD65-95BD6BB0147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3984339-D3CF-FE4D-8423-0004E7ADF41F}" type="datetimeFigureOut">
              <a:rPr lang="en-US" smtClean="0"/>
              <a:pPr/>
              <a:t>5/29/20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1AF914-2303-D140-AD65-95BD6BB0147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3984339-D3CF-FE4D-8423-0004E7ADF41F}" type="datetimeFigureOut">
              <a:rPr lang="en-US" smtClean="0"/>
              <a:pPr/>
              <a:t>5/29/20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1AF914-2303-D140-AD65-95BD6BB0147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3984339-D3CF-FE4D-8423-0004E7ADF41F}" type="datetimeFigureOut">
              <a:rPr lang="en-US" smtClean="0"/>
              <a:pPr/>
              <a:t>5/29/20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1AF914-2303-D140-AD65-95BD6BB0147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984339-D3CF-FE4D-8423-0004E7ADF41F}" type="datetimeFigureOut">
              <a:rPr lang="en-US" smtClean="0"/>
              <a:pPr/>
              <a:t>5/29/20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1AF914-2303-D140-AD65-95BD6BB0147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984339-D3CF-FE4D-8423-0004E7ADF41F}" type="datetimeFigureOut">
              <a:rPr lang="en-US" smtClean="0"/>
              <a:pPr/>
              <a:t>5/29/20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1AF914-2303-D140-AD65-95BD6BB0147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984339-D3CF-FE4D-8423-0004E7ADF41F}" type="datetimeFigureOut">
              <a:rPr lang="en-US" smtClean="0"/>
              <a:pPr/>
              <a:t>5/29/20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1AF914-2303-D140-AD65-95BD6BB0147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984339-D3CF-FE4D-8423-0004E7ADF41F}" type="datetimeFigureOut">
              <a:rPr lang="en-US" smtClean="0"/>
              <a:pPr/>
              <a:t>5/29/20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1AF914-2303-D140-AD65-95BD6BB0147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aninhalivingstone.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marialentzou.net/"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gpetriglieri.com/" TargetMode="Externa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www.invitation2wonder.com/"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hyperlink" Target="https://www.morningaltars.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floweringmountain.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15047"/>
            <a:ext cx="7772400" cy="2037616"/>
          </a:xfrm>
        </p:spPr>
        <p:txBody>
          <a:bodyPr>
            <a:normAutofit/>
          </a:bodyPr>
          <a:lstStyle/>
          <a:p>
            <a:r>
              <a:rPr lang="en-US" dirty="0"/>
              <a:t>Engaging  our ancestors:</a:t>
            </a:r>
          </a:p>
        </p:txBody>
      </p:sp>
      <p:sp>
        <p:nvSpPr>
          <p:cNvPr id="3" name="Subtitle 2"/>
          <p:cNvSpPr>
            <a:spLocks noGrp="1"/>
          </p:cNvSpPr>
          <p:nvPr>
            <p:ph type="subTitle" idx="1"/>
          </p:nvPr>
        </p:nvSpPr>
        <p:spPr>
          <a:xfrm>
            <a:off x="1371600" y="2502003"/>
            <a:ext cx="6400800" cy="3136797"/>
          </a:xfrm>
        </p:spPr>
        <p:txBody>
          <a:bodyPr>
            <a:normAutofit lnSpcReduction="10000"/>
          </a:bodyPr>
          <a:lstStyle/>
          <a:p>
            <a:r>
              <a:rPr lang="en-US" dirty="0"/>
              <a:t>Fostering intergenerational social location as a means to build stamina and reweave the tattered fabric of family life in this time of crisis</a:t>
            </a:r>
          </a:p>
          <a:p>
            <a:r>
              <a:rPr lang="en-US" dirty="0"/>
              <a:t>May 22, 2020 10 am PDT</a:t>
            </a:r>
          </a:p>
          <a:p>
            <a:r>
              <a:rPr lang="en-US" dirty="0"/>
              <a:t>Register at Ctiplaytherapy.org</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task at hand</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	This part of the presentation is based on an Ancestral Intake 	created By Dr. </a:t>
            </a:r>
            <a:r>
              <a:rPr lang="en-US" dirty="0" err="1"/>
              <a:t>Aninha</a:t>
            </a:r>
            <a:r>
              <a:rPr lang="en-US" dirty="0"/>
              <a:t> Livingstone, Ph.D. to 	expand to depth of work with children, families 	and individuals at CTI.</a:t>
            </a:r>
          </a:p>
          <a:p>
            <a:pPr marL="0" indent="0">
              <a:buNone/>
            </a:pPr>
            <a:endParaRPr lang="en-US" dirty="0"/>
          </a:p>
          <a:p>
            <a:pPr marL="0" indent="0">
              <a:buNone/>
            </a:pPr>
            <a:r>
              <a:rPr lang="en-US" dirty="0"/>
              <a:t>	Another important contribution is from Maria 	</a:t>
            </a:r>
            <a:r>
              <a:rPr lang="en-US" dirty="0" err="1"/>
              <a:t>Lentzou</a:t>
            </a:r>
            <a:r>
              <a:rPr lang="en-US" dirty="0"/>
              <a:t>, AMFT who prepared a primary 	prevention grant proposal to deal with may of 	the problems associated with the immigration of 	Latino families.</a:t>
            </a:r>
          </a:p>
          <a:p>
            <a:endParaRPr lang="en-US" dirty="0"/>
          </a:p>
          <a:p>
            <a:endParaRPr lang="en-US" dirty="0"/>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Keep coming back	</a:t>
            </a:r>
          </a:p>
        </p:txBody>
      </p:sp>
      <p:sp>
        <p:nvSpPr>
          <p:cNvPr id="3" name="Content Placeholder 2"/>
          <p:cNvSpPr>
            <a:spLocks noGrp="1"/>
          </p:cNvSpPr>
          <p:nvPr>
            <p:ph idx="1"/>
          </p:nvPr>
        </p:nvSpPr>
        <p:spPr>
          <a:xfrm>
            <a:off x="457200" y="1280160"/>
            <a:ext cx="8229600" cy="4846003"/>
          </a:xfrm>
        </p:spPr>
        <p:txBody>
          <a:bodyPr>
            <a:normAutofit fontScale="92500"/>
          </a:bodyPr>
          <a:lstStyle/>
          <a:p>
            <a:pPr marL="0" indent="0">
              <a:buNone/>
            </a:pPr>
            <a:r>
              <a:rPr lang="en-US" dirty="0"/>
              <a:t> The two CTI staff members who have contributed the most to the presentation were quite persistent in their desire to work at the clinic.  First, </a:t>
            </a:r>
            <a:r>
              <a:rPr lang="en-US" dirty="0" err="1"/>
              <a:t>Aninha</a:t>
            </a:r>
            <a:r>
              <a:rPr lang="en-US" dirty="0"/>
              <a:t> Livingstone can for an interview…self decided she was not ready and then came back again.  A person in a Ph.D. program who had previous Shamanic training wondered aloud for years that the two would never meet…..We implored her that they could….</a:t>
            </a:r>
          </a:p>
          <a:p>
            <a:pPr marL="0" indent="0">
              <a:buNone/>
            </a:pPr>
            <a:r>
              <a:rPr lang="en-US" dirty="0">
                <a:hlinkClick r:id="rId2"/>
              </a:rPr>
              <a:t>https://aninhalivingstone.com/</a:t>
            </a:r>
            <a:endParaRPr lang="en-US" dirty="0"/>
          </a:p>
        </p:txBody>
      </p:sp>
    </p:spTree>
    <p:extLst>
      <p:ext uri="{BB962C8B-B14F-4D97-AF65-F5344CB8AC3E}">
        <p14:creationId xmlns:p14="http://schemas.microsoft.com/office/powerpoint/2010/main" val="1867493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Never give up</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 Maria </a:t>
            </a:r>
            <a:r>
              <a:rPr lang="en-US" dirty="0" err="1"/>
              <a:t>Lentzou</a:t>
            </a:r>
            <a:r>
              <a:rPr lang="en-US" dirty="0"/>
              <a:t> the creator of the beautiful web site which gathered you in today Showed up a week before our opening ritual. She was persistent, and confident that she could contribute, even there was no way to bill for her services.  When asked why </a:t>
            </a:r>
            <a:r>
              <a:rPr lang="en-US" dirty="0" err="1"/>
              <a:t>us..She</a:t>
            </a:r>
            <a:r>
              <a:rPr lang="en-US" dirty="0"/>
              <a:t> said our web side.  Now if you have seen the basic site it was made with crayon before I phones. She when on to say that she felt in our gut. Thinking there was some more elegant reason I asked her to tell me in her Native </a:t>
            </a:r>
            <a:r>
              <a:rPr lang="en-US" dirty="0" err="1"/>
              <a:t>tounge</a:t>
            </a:r>
            <a:r>
              <a:rPr lang="en-US" dirty="0"/>
              <a:t>…Greek. I still cannot pronounce the word…..but it is much more then indigestion.  In addition to her psychotherapy web site she lead authentic movement events which you can see here. </a:t>
            </a:r>
            <a:r>
              <a:rPr lang="en-US" dirty="0">
                <a:hlinkClick r:id="rId2"/>
              </a:rPr>
              <a:t>https://www.marialentzou.net/</a:t>
            </a:r>
            <a:endParaRPr lang="en-US" dirty="0"/>
          </a:p>
        </p:txBody>
      </p:sp>
    </p:spTree>
    <p:extLst>
      <p:ext uri="{BB962C8B-B14F-4D97-AF65-F5344CB8AC3E}">
        <p14:creationId xmlns:p14="http://schemas.microsoft.com/office/powerpoint/2010/main" val="2286014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18642"/>
            <a:ext cx="7772400" cy="1696598"/>
          </a:xfrm>
        </p:spPr>
        <p:txBody>
          <a:bodyPr/>
          <a:lstStyle/>
          <a:p>
            <a:r>
              <a:rPr lang="en-US" dirty="0"/>
              <a:t>We are all creatures of habit and comfort</a:t>
            </a:r>
          </a:p>
        </p:txBody>
      </p:sp>
      <p:sp>
        <p:nvSpPr>
          <p:cNvPr id="3" name="Subtitle 2"/>
          <p:cNvSpPr>
            <a:spLocks noGrp="1"/>
          </p:cNvSpPr>
          <p:nvPr>
            <p:ph type="subTitle" idx="1"/>
          </p:nvPr>
        </p:nvSpPr>
        <p:spPr>
          <a:xfrm>
            <a:off x="1371600" y="2247441"/>
            <a:ext cx="6400800" cy="3391359"/>
          </a:xfrm>
        </p:spPr>
        <p:txBody>
          <a:bodyPr>
            <a:normAutofit lnSpcReduction="10000"/>
          </a:bodyPr>
          <a:lstStyle/>
          <a:p>
            <a:r>
              <a:rPr lang="en-US" dirty="0"/>
              <a:t>As therapists we seek to create a contained space where, based on our habits of thoughts and beliefs about what underwrites human suffering we deploy strategies to contend with this suffering</a:t>
            </a:r>
            <a:r>
              <a:rPr lang="en-US" dirty="0">
                <a:latin typeface="Cambria" panose="02040503050406030204" pitchFamily="18" charset="0"/>
                <a:ea typeface="Cambria" panose="02040503050406030204" pitchFamily="18" charset="0"/>
                <a:cs typeface="Times New Roman" panose="02020603050405020304" pitchFamily="18" charset="0"/>
              </a:rPr>
              <a:t>.</a:t>
            </a:r>
          </a:p>
          <a:p>
            <a:r>
              <a:rPr lang="en-US" dirty="0"/>
              <a:t>  </a:t>
            </a:r>
          </a:p>
        </p:txBody>
      </p:sp>
    </p:spTree>
    <p:extLst>
      <p:ext uri="{BB962C8B-B14F-4D97-AF65-F5344CB8AC3E}">
        <p14:creationId xmlns:p14="http://schemas.microsoft.com/office/powerpoint/2010/main" val="1951228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07625"/>
            <a:ext cx="7772400" cy="1421175"/>
          </a:xfrm>
        </p:spPr>
        <p:txBody>
          <a:bodyPr/>
          <a:lstStyle/>
          <a:p>
            <a:r>
              <a:rPr lang="en-US" dirty="0"/>
              <a:t>Learning is expensive</a:t>
            </a:r>
          </a:p>
        </p:txBody>
      </p:sp>
      <p:sp>
        <p:nvSpPr>
          <p:cNvPr id="3" name="Subtitle 2"/>
          <p:cNvSpPr>
            <a:spLocks noGrp="1"/>
          </p:cNvSpPr>
          <p:nvPr>
            <p:ph type="subTitle" idx="1"/>
          </p:nvPr>
        </p:nvSpPr>
        <p:spPr>
          <a:xfrm>
            <a:off x="1371600" y="2016087"/>
            <a:ext cx="6400800" cy="3622713"/>
          </a:xfrm>
        </p:spPr>
        <p:txBody>
          <a:bodyPr>
            <a:normAutofit/>
          </a:bodyPr>
          <a:lstStyle/>
          <a:p>
            <a:r>
              <a:rPr lang="en-US" dirty="0"/>
              <a:t>This notion is based on the dynamics at play when one’s certainty come into question based on here to for unknown facts, data or observations. Our certainty is the first casualty in my embracing these new realities.</a:t>
            </a:r>
          </a:p>
        </p:txBody>
      </p:sp>
    </p:spTree>
    <p:extLst>
      <p:ext uri="{BB962C8B-B14F-4D97-AF65-F5344CB8AC3E}">
        <p14:creationId xmlns:p14="http://schemas.microsoft.com/office/powerpoint/2010/main" val="3689363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2541"/>
            <a:ext cx="7772400" cy="1696596"/>
          </a:xfrm>
        </p:spPr>
        <p:txBody>
          <a:bodyPr/>
          <a:lstStyle/>
          <a:p>
            <a:r>
              <a:rPr lang="en-US" dirty="0"/>
              <a:t>CTI Basics</a:t>
            </a:r>
          </a:p>
        </p:txBody>
      </p:sp>
      <p:sp>
        <p:nvSpPr>
          <p:cNvPr id="3" name="Subtitle 2"/>
          <p:cNvSpPr>
            <a:spLocks noGrp="1"/>
          </p:cNvSpPr>
          <p:nvPr>
            <p:ph type="subTitle" idx="1"/>
          </p:nvPr>
        </p:nvSpPr>
        <p:spPr>
          <a:xfrm>
            <a:off x="1371600" y="2049137"/>
            <a:ext cx="6400800" cy="3999123"/>
          </a:xfrm>
        </p:spPr>
        <p:txBody>
          <a:bodyPr>
            <a:normAutofit fontScale="25000" lnSpcReduction="20000"/>
          </a:bodyPr>
          <a:lstStyle/>
          <a:p>
            <a:r>
              <a:rPr lang="en-US" sz="5600" dirty="0"/>
              <a:t>Everything is over determined</a:t>
            </a:r>
          </a:p>
          <a:p>
            <a:endParaRPr lang="en-US" sz="5600" dirty="0"/>
          </a:p>
          <a:p>
            <a:r>
              <a:rPr lang="en-US" sz="5600" dirty="0"/>
              <a:t>Be an Adult un like other adults</a:t>
            </a:r>
          </a:p>
          <a:p>
            <a:r>
              <a:rPr lang="en-US" sz="5600" dirty="0"/>
              <a:t> </a:t>
            </a:r>
          </a:p>
          <a:p>
            <a:r>
              <a:rPr lang="en-US" sz="5600" dirty="0"/>
              <a:t>Do no harm</a:t>
            </a:r>
          </a:p>
          <a:p>
            <a:endParaRPr lang="en-US" sz="5600" dirty="0"/>
          </a:p>
          <a:p>
            <a:r>
              <a:rPr lang="en-US" sz="5600" dirty="0"/>
              <a:t>Physician Heal thy self</a:t>
            </a:r>
          </a:p>
          <a:p>
            <a:r>
              <a:rPr lang="en-US" sz="5600" dirty="0"/>
              <a:t> </a:t>
            </a:r>
          </a:p>
          <a:p>
            <a:r>
              <a:rPr lang="en-US" sz="5600" dirty="0"/>
              <a:t>To thy own self be true</a:t>
            </a:r>
          </a:p>
          <a:p>
            <a:r>
              <a:rPr lang="en-US" sz="5600" dirty="0"/>
              <a:t> </a:t>
            </a:r>
          </a:p>
          <a:p>
            <a:endParaRPr lang="en-US" sz="5600" dirty="0"/>
          </a:p>
          <a:p>
            <a:r>
              <a:rPr lang="en-US" sz="5600" dirty="0"/>
              <a:t>Child directed therapy </a:t>
            </a:r>
          </a:p>
          <a:p>
            <a:endParaRPr lang="en-US" sz="5600" dirty="0"/>
          </a:p>
          <a:p>
            <a:r>
              <a:rPr lang="en-US" sz="5600" dirty="0"/>
              <a:t>Wonder</a:t>
            </a:r>
          </a:p>
          <a:p>
            <a:r>
              <a:rPr lang="en-US" sz="5600" dirty="0"/>
              <a:t> </a:t>
            </a:r>
          </a:p>
          <a:p>
            <a:r>
              <a:rPr lang="en-US" sz="5600" dirty="0"/>
              <a:t>Amplify</a:t>
            </a:r>
          </a:p>
          <a:p>
            <a:r>
              <a:rPr lang="en-US" sz="5600" dirty="0"/>
              <a:t> </a:t>
            </a:r>
          </a:p>
          <a:p>
            <a:r>
              <a:rPr lang="en-US" sz="5600" dirty="0"/>
              <a:t>Open ended questions</a:t>
            </a:r>
          </a:p>
          <a:p>
            <a:endParaRPr lang="en-US" dirty="0"/>
          </a:p>
        </p:txBody>
      </p:sp>
    </p:spTree>
    <p:extLst>
      <p:ext uri="{BB962C8B-B14F-4D97-AF65-F5344CB8AC3E}">
        <p14:creationId xmlns:p14="http://schemas.microsoft.com/office/powerpoint/2010/main" val="21733874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2372"/>
            <a:ext cx="7772400" cy="1421176"/>
          </a:xfrm>
        </p:spPr>
        <p:txBody>
          <a:bodyPr/>
          <a:lstStyle/>
          <a:p>
            <a:r>
              <a:rPr lang="en-US" dirty="0"/>
              <a:t>Influences—lines of inquiry</a:t>
            </a:r>
          </a:p>
        </p:txBody>
      </p:sp>
      <p:sp>
        <p:nvSpPr>
          <p:cNvPr id="3" name="Subtitle 2"/>
          <p:cNvSpPr>
            <a:spLocks noGrp="1"/>
          </p:cNvSpPr>
          <p:nvPr>
            <p:ph type="subTitle" idx="1"/>
          </p:nvPr>
        </p:nvSpPr>
        <p:spPr>
          <a:xfrm>
            <a:off x="1371600" y="1399142"/>
            <a:ext cx="6400800" cy="4239658"/>
          </a:xfrm>
        </p:spPr>
        <p:txBody>
          <a:bodyPr>
            <a:normAutofit fontScale="47500" lnSpcReduction="20000"/>
          </a:bodyPr>
          <a:lstStyle/>
          <a:p>
            <a:r>
              <a:rPr lang="en-US" dirty="0">
                <a:solidFill>
                  <a:schemeClr val="tx1"/>
                </a:solidFill>
              </a:rPr>
              <a:t>What are the over </a:t>
            </a:r>
            <a:r>
              <a:rPr lang="en-US" dirty="0" err="1">
                <a:solidFill>
                  <a:schemeClr val="tx1"/>
                </a:solidFill>
              </a:rPr>
              <a:t>Determinators</a:t>
            </a:r>
            <a:r>
              <a:rPr lang="en-US" dirty="0">
                <a:solidFill>
                  <a:schemeClr val="tx1"/>
                </a:solidFill>
              </a:rPr>
              <a:t> of Peoples distress</a:t>
            </a:r>
          </a:p>
          <a:p>
            <a:endParaRPr lang="en-US" dirty="0">
              <a:solidFill>
                <a:schemeClr val="tx1"/>
              </a:solidFill>
            </a:endParaRPr>
          </a:p>
          <a:p>
            <a:endParaRPr lang="en-US" dirty="0">
              <a:solidFill>
                <a:schemeClr val="tx1"/>
              </a:solidFill>
            </a:endParaRPr>
          </a:p>
          <a:p>
            <a:r>
              <a:rPr lang="en-US" dirty="0">
                <a:solidFill>
                  <a:schemeClr val="tx1"/>
                </a:solidFill>
              </a:rPr>
              <a:t>Ancestors   Immigration Story   Cultural   Religion</a:t>
            </a:r>
          </a:p>
          <a:p>
            <a:r>
              <a:rPr lang="en-US" dirty="0">
                <a:solidFill>
                  <a:schemeClr val="tx1"/>
                </a:solidFill>
              </a:rPr>
              <a:t>Language</a:t>
            </a:r>
          </a:p>
          <a:p>
            <a:pPr algn="l"/>
            <a:r>
              <a:rPr lang="en-US" dirty="0">
                <a:solidFill>
                  <a:schemeClr val="tx1"/>
                </a:solidFill>
              </a:rPr>
              <a:t> </a:t>
            </a:r>
          </a:p>
          <a:p>
            <a:r>
              <a:rPr lang="en-US" dirty="0">
                <a:solidFill>
                  <a:schemeClr val="tx1"/>
                </a:solidFill>
              </a:rPr>
              <a:t>Physical  Temperament   Cognitive   Tonality  Gender</a:t>
            </a:r>
          </a:p>
          <a:p>
            <a:r>
              <a:rPr lang="en-US" dirty="0">
                <a:solidFill>
                  <a:schemeClr val="tx1"/>
                </a:solidFill>
              </a:rPr>
              <a:t> Psychological-emotional  </a:t>
            </a:r>
          </a:p>
          <a:p>
            <a:pPr algn="l"/>
            <a:endParaRPr lang="en-US" dirty="0">
              <a:solidFill>
                <a:schemeClr val="tx1"/>
              </a:solidFill>
            </a:endParaRPr>
          </a:p>
          <a:p>
            <a:r>
              <a:rPr lang="en-US" dirty="0">
                <a:solidFill>
                  <a:schemeClr val="tx1"/>
                </a:solidFill>
              </a:rPr>
              <a:t> Family   School   Neighborhood</a:t>
            </a:r>
          </a:p>
          <a:p>
            <a:r>
              <a:rPr lang="en-US" dirty="0">
                <a:solidFill>
                  <a:schemeClr val="tx1"/>
                </a:solidFill>
              </a:rPr>
              <a:t>Housing</a:t>
            </a:r>
          </a:p>
          <a:p>
            <a:pPr algn="l"/>
            <a:r>
              <a:rPr lang="en-US" dirty="0">
                <a:solidFill>
                  <a:schemeClr val="tx1"/>
                </a:solidFill>
              </a:rPr>
              <a:t> </a:t>
            </a:r>
          </a:p>
          <a:p>
            <a:r>
              <a:rPr lang="en-US" dirty="0">
                <a:solidFill>
                  <a:schemeClr val="tx1"/>
                </a:solidFill>
              </a:rPr>
              <a:t>Economic Environmental</a:t>
            </a:r>
          </a:p>
          <a:p>
            <a:r>
              <a:rPr lang="en-US" dirty="0">
                <a:solidFill>
                  <a:schemeClr val="tx1"/>
                </a:solidFill>
              </a:rPr>
              <a:t>Location in time</a:t>
            </a:r>
          </a:p>
          <a:p>
            <a:endParaRPr lang="en-US" dirty="0">
              <a:solidFill>
                <a:schemeClr val="tx1"/>
              </a:solidFill>
            </a:endParaRPr>
          </a:p>
          <a:p>
            <a:r>
              <a:rPr lang="en-US" dirty="0">
                <a:solidFill>
                  <a:schemeClr val="tx1"/>
                </a:solidFill>
              </a:rPr>
              <a:t>The more you privilege</a:t>
            </a:r>
          </a:p>
          <a:p>
            <a:r>
              <a:rPr lang="en-US" dirty="0">
                <a:solidFill>
                  <a:schemeClr val="tx1"/>
                </a:solidFill>
              </a:rPr>
              <a:t>one understanding the it is to see other antecedents.</a:t>
            </a:r>
          </a:p>
          <a:p>
            <a:endParaRPr lang="en-US" dirty="0"/>
          </a:p>
        </p:txBody>
      </p:sp>
    </p:spTree>
    <p:extLst>
      <p:ext uri="{BB962C8B-B14F-4D97-AF65-F5344CB8AC3E}">
        <p14:creationId xmlns:p14="http://schemas.microsoft.com/office/powerpoint/2010/main" val="4081432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Ancestors and western dominant culture	</a:t>
            </a:r>
          </a:p>
        </p:txBody>
      </p:sp>
      <p:sp>
        <p:nvSpPr>
          <p:cNvPr id="3" name="Content Placeholder 2"/>
          <p:cNvSpPr>
            <a:spLocks noGrp="1"/>
          </p:cNvSpPr>
          <p:nvPr>
            <p:ph idx="1"/>
          </p:nvPr>
        </p:nvSpPr>
        <p:spPr/>
        <p:txBody>
          <a:bodyPr/>
          <a:lstStyle/>
          <a:p>
            <a:r>
              <a:rPr lang="en-US" dirty="0"/>
              <a:t>WDC has a predominantly hostile view of ancestors.  As the culture has evolved over the past 100+ years individuality has become more prized and interdependence vilified.</a:t>
            </a:r>
          </a:p>
          <a:p>
            <a:r>
              <a:rPr lang="en-US" dirty="0"/>
              <a:t>The belief that we came from somewhere and that there are people there has slid from view.</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327893"/>
          </a:xfrm>
        </p:spPr>
        <p:txBody>
          <a:bodyPr>
            <a:normAutofit fontScale="90000"/>
          </a:bodyPr>
          <a:lstStyle/>
          <a:p>
            <a:r>
              <a:rPr lang="en-US" dirty="0"/>
              <a:t>Some of my ancestors, the </a:t>
            </a:r>
            <a:r>
              <a:rPr lang="en-US" dirty="0" err="1"/>
              <a:t>Huffmans</a:t>
            </a:r>
            <a:r>
              <a:rPr lang="en-US" dirty="0"/>
              <a:t> second generation immigrants from who came to the US in 1840’s</a:t>
            </a:r>
          </a:p>
        </p:txBody>
      </p:sp>
      <p:pic>
        <p:nvPicPr>
          <p:cNvPr id="4" name="Content Placeholder 3" descr="IMG_6201.JPG"/>
          <p:cNvPicPr>
            <a:picLocks noGrp="1" noChangeAspect="1"/>
          </p:cNvPicPr>
          <p:nvPr>
            <p:ph idx="1"/>
          </p:nvPr>
        </p:nvPicPr>
        <p:blipFill>
          <a:blip r:embed="rId3"/>
          <a:srcRect l="-18187" r="-18187"/>
          <a:stretch>
            <a:fillRect/>
          </a:stretch>
        </p:blipFill>
        <p:spPr>
          <a:xfrm>
            <a:off x="457200" y="1920013"/>
            <a:ext cx="8229600" cy="4525963"/>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Mostly a problem rarely an asset</a:t>
            </a:r>
          </a:p>
        </p:txBody>
      </p:sp>
      <p:sp>
        <p:nvSpPr>
          <p:cNvPr id="3" name="Content Placeholder 2"/>
          <p:cNvSpPr>
            <a:spLocks noGrp="1"/>
          </p:cNvSpPr>
          <p:nvPr>
            <p:ph idx="1"/>
          </p:nvPr>
        </p:nvSpPr>
        <p:spPr/>
        <p:txBody>
          <a:bodyPr/>
          <a:lstStyle/>
          <a:p>
            <a:r>
              <a:rPr lang="en-US" dirty="0"/>
              <a:t>Most psychology systems tend to blame and vilifies parents for current suffering and seek to cleanse maladaptive traits.</a:t>
            </a:r>
          </a:p>
          <a:p>
            <a:r>
              <a:rPr lang="en-US" dirty="0"/>
              <a:t>Grandparents, great grandparents, immigration stories, country of origin and the dead left behind are rarely considered when trying the help people understand their current malaise.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0507"/>
            <a:ext cx="7772400" cy="1916934"/>
          </a:xfrm>
        </p:spPr>
        <p:txBody>
          <a:bodyPr/>
          <a:lstStyle/>
          <a:p>
            <a:r>
              <a:rPr lang="en-US" dirty="0"/>
              <a:t>How unlikely……..</a:t>
            </a:r>
          </a:p>
        </p:txBody>
      </p:sp>
      <p:sp>
        <p:nvSpPr>
          <p:cNvPr id="3" name="Subtitle 2"/>
          <p:cNvSpPr>
            <a:spLocks noGrp="1"/>
          </p:cNvSpPr>
          <p:nvPr>
            <p:ph type="subTitle" idx="1"/>
          </p:nvPr>
        </p:nvSpPr>
        <p:spPr>
          <a:xfrm>
            <a:off x="1371600" y="1817783"/>
            <a:ext cx="6400800" cy="3821017"/>
          </a:xfrm>
        </p:spPr>
        <p:txBody>
          <a:bodyPr>
            <a:normAutofit lnSpcReduction="10000"/>
          </a:bodyPr>
          <a:lstStyle/>
          <a:p>
            <a:r>
              <a:rPr lang="en-US" dirty="0"/>
              <a:t>As we start it would be great to take a moment to close our eyes and ponder how unlikely it is that each of us is here in this moment, in this way. And wonder about all of the events and people known and unknown who had a hand in this. Especially our ancestors…</a:t>
            </a:r>
          </a:p>
        </p:txBody>
      </p:sp>
    </p:spTree>
    <p:extLst>
      <p:ext uri="{BB962C8B-B14F-4D97-AF65-F5344CB8AC3E}">
        <p14:creationId xmlns:p14="http://schemas.microsoft.com/office/powerpoint/2010/main" val="11090419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Intergenerational trauma</a:t>
            </a:r>
          </a:p>
        </p:txBody>
      </p:sp>
      <p:sp>
        <p:nvSpPr>
          <p:cNvPr id="3" name="Content Placeholder 2"/>
          <p:cNvSpPr>
            <a:spLocks noGrp="1"/>
          </p:cNvSpPr>
          <p:nvPr>
            <p:ph idx="1"/>
          </p:nvPr>
        </p:nvSpPr>
        <p:spPr/>
        <p:txBody>
          <a:bodyPr/>
          <a:lstStyle/>
          <a:p>
            <a:r>
              <a:rPr lang="en-US" dirty="0"/>
              <a:t>This is now a more accepted concept in psychological thought. Based on the study of the experiences of survivors and their families of the Nazi efforts to exterminate the Jewish people the notion that the experiences of our ancestors we never meet can influence someone behavior. However the bias in the notion of trauma.</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trauma their lives	</a:t>
            </a:r>
          </a:p>
        </p:txBody>
      </p:sp>
      <p:sp>
        <p:nvSpPr>
          <p:cNvPr id="3" name="Content Placeholder 2"/>
          <p:cNvSpPr>
            <a:spLocks noGrp="1"/>
          </p:cNvSpPr>
          <p:nvPr>
            <p:ph idx="1"/>
          </p:nvPr>
        </p:nvSpPr>
        <p:spPr/>
        <p:txBody>
          <a:bodyPr/>
          <a:lstStyle/>
          <a:p>
            <a:r>
              <a:rPr lang="en-US" dirty="0"/>
              <a:t>I have wondered repeatedly about the propensity for human’s in western modernity to project and ascribe contemporary psychological paradigms about human beings to those humans in different times and place.  If anyone know the word for this tendency please let me know. </a:t>
            </a:r>
          </a:p>
          <a:p>
            <a:endParaRPr lang="en-US" dirty="0"/>
          </a:p>
        </p:txBody>
      </p:sp>
    </p:spTree>
    <p:extLst>
      <p:ext uri="{BB962C8B-B14F-4D97-AF65-F5344CB8AC3E}">
        <p14:creationId xmlns:p14="http://schemas.microsoft.com/office/powerpoint/2010/main" val="29817389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Different tools and more containment</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 People in times before the industrial revolution lived a more place based life where the rhythms of life were more attuned to the natural world.</a:t>
            </a:r>
          </a:p>
          <a:p>
            <a:pPr marL="0" indent="0">
              <a:buNone/>
            </a:pPr>
            <a:endParaRPr lang="en-US" dirty="0"/>
          </a:p>
          <a:p>
            <a:pPr marL="0" indent="0">
              <a:buNone/>
            </a:pPr>
            <a:r>
              <a:rPr lang="en-US" dirty="0"/>
              <a:t>The constructs which explained and the material elements which contained their life's where attainable with human/animal labor.</a:t>
            </a:r>
          </a:p>
          <a:p>
            <a:pPr marL="0" indent="0">
              <a:buNone/>
            </a:pPr>
            <a:endParaRPr lang="en-US" dirty="0"/>
          </a:p>
          <a:p>
            <a:pPr marL="0" indent="0">
              <a:buNone/>
            </a:pPr>
            <a:r>
              <a:rPr lang="en-US" dirty="0"/>
              <a:t>As we have “evolved” away from that life of labor into one which is wildly enhanced by extracted fuels and machines we have lost touch with the reality of our fragility as flesh and blood participants in world on ongoing life and death. </a:t>
            </a:r>
          </a:p>
        </p:txBody>
      </p:sp>
    </p:spTree>
    <p:extLst>
      <p:ext uri="{BB962C8B-B14F-4D97-AF65-F5344CB8AC3E}">
        <p14:creationId xmlns:p14="http://schemas.microsoft.com/office/powerpoint/2010/main" val="40602241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Human labor and comfort</a:t>
            </a:r>
          </a:p>
        </p:txBody>
      </p:sp>
      <p:sp>
        <p:nvSpPr>
          <p:cNvPr id="3" name="Content Placeholder 2"/>
          <p:cNvSpPr>
            <a:spLocks noGrp="1"/>
          </p:cNvSpPr>
          <p:nvPr>
            <p:ph idx="1"/>
          </p:nvPr>
        </p:nvSpPr>
        <p:spPr/>
        <p:txBody>
          <a:bodyPr>
            <a:normAutofit fontScale="92500"/>
          </a:bodyPr>
          <a:lstStyle/>
          <a:p>
            <a:r>
              <a:rPr lang="en-US" i="1" dirty="0"/>
              <a:t>Outside of nuclear and hydro, ~99.5% of ‘labor’ in human economies is done by oil, coal and natural gas (measured by joules of output). </a:t>
            </a:r>
            <a:r>
              <a:rPr lang="en-US" i="1" u="sng" dirty="0"/>
              <a:t>Due to this cheap embodied labor residing in fossil carbon compounds, the average human being in 2016 enjoys 14x the goods and services as the average human being in the year 1800. (the average American=&gt; 49x).</a:t>
            </a:r>
          </a:p>
          <a:p>
            <a:r>
              <a:rPr lang="en-US" dirty="0"/>
              <a:t>www.natehagens.com</a:t>
            </a:r>
          </a:p>
        </p:txBody>
      </p:sp>
    </p:spTree>
    <p:extLst>
      <p:ext uri="{BB962C8B-B14F-4D97-AF65-F5344CB8AC3E}">
        <p14:creationId xmlns:p14="http://schemas.microsoft.com/office/powerpoint/2010/main" val="14030230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3389"/>
            <a:ext cx="7772400" cy="1167787"/>
          </a:xfrm>
        </p:spPr>
        <p:txBody>
          <a:bodyPr/>
          <a:lstStyle/>
          <a:p>
            <a:r>
              <a:rPr lang="en-US" dirty="0"/>
              <a:t>In the imagination</a:t>
            </a:r>
          </a:p>
        </p:txBody>
      </p:sp>
      <p:sp>
        <p:nvSpPr>
          <p:cNvPr id="3" name="Subtitle 2"/>
          <p:cNvSpPr>
            <a:spLocks noGrp="1"/>
          </p:cNvSpPr>
          <p:nvPr>
            <p:ph type="subTitle" idx="1"/>
          </p:nvPr>
        </p:nvSpPr>
        <p:spPr>
          <a:xfrm>
            <a:off x="1371600" y="1277957"/>
            <a:ext cx="6400800" cy="4527932"/>
          </a:xfrm>
        </p:spPr>
        <p:txBody>
          <a:bodyPr>
            <a:normAutofit/>
          </a:bodyPr>
          <a:lstStyle/>
          <a:p>
            <a:r>
              <a:rPr lang="en-US" dirty="0"/>
              <a:t>A big part of what will be asked of you today it to understand that habits of your imagination are central to your well being.  If you can develop a full understanding of the place, challenges, torments of those who came before you they become trustworthy companions as you proceed.</a:t>
            </a:r>
          </a:p>
        </p:txBody>
      </p:sp>
    </p:spTree>
    <p:extLst>
      <p:ext uri="{BB962C8B-B14F-4D97-AF65-F5344CB8AC3E}">
        <p14:creationId xmlns:p14="http://schemas.microsoft.com/office/powerpoint/2010/main" val="41044365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Jung’s Red book	</a:t>
            </a:r>
          </a:p>
        </p:txBody>
      </p:sp>
      <p:sp>
        <p:nvSpPr>
          <p:cNvPr id="3" name="Content Placeholder 2"/>
          <p:cNvSpPr>
            <a:spLocks noGrp="1"/>
          </p:cNvSpPr>
          <p:nvPr>
            <p:ph idx="1"/>
          </p:nvPr>
        </p:nvSpPr>
        <p:spPr/>
        <p:txBody>
          <a:bodyPr/>
          <a:lstStyle/>
          <a:p>
            <a:r>
              <a:rPr lang="en-US" dirty="0"/>
              <a:t>Son of a Lutheran pastor, trained as a medical doctor and psychiatrist at the birth of that profession had a profound encounter with his unconscious after his break with Freud and just prior to WW1.  Nearly 100 years later the contents of this encounter has been published as the Red Book.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Lament of the Dead</a:t>
            </a:r>
          </a:p>
        </p:txBody>
      </p:sp>
      <p:sp>
        <p:nvSpPr>
          <p:cNvPr id="3" name="Content Placeholder 2"/>
          <p:cNvSpPr>
            <a:spLocks noGrp="1"/>
          </p:cNvSpPr>
          <p:nvPr>
            <p:ph idx="1"/>
          </p:nvPr>
        </p:nvSpPr>
        <p:spPr/>
        <p:txBody>
          <a:bodyPr>
            <a:normAutofit lnSpcReduction="10000"/>
          </a:bodyPr>
          <a:lstStyle/>
          <a:p>
            <a:r>
              <a:rPr lang="en-US" dirty="0" err="1"/>
              <a:t>Sonu</a:t>
            </a:r>
            <a:r>
              <a:rPr lang="en-US" dirty="0"/>
              <a:t> </a:t>
            </a:r>
            <a:r>
              <a:rPr lang="en-US" dirty="0" err="1"/>
              <a:t>Shamdasini</a:t>
            </a:r>
            <a:r>
              <a:rPr lang="en-US" dirty="0"/>
              <a:t> the translator of the book from German to English has a series of discussions with James Hillman, Ph.D. a prolific writer and social critic of culture and and psychology.  Here is a quote from early in the book.</a:t>
            </a:r>
          </a:p>
          <a:p>
            <a:r>
              <a:rPr lang="en-US" dirty="0"/>
              <a:t>“SS: ….Jung’s “book of the Dead”. His decent into the underworld, which there is an attempt to find a way of relating to the dead</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“…He comes to the realization that unless we come to terms with the dead we simply cannot live, and that our life is dependent on finding answers to their unanswered questions.”</a:t>
            </a:r>
          </a:p>
          <a:p>
            <a:endParaRPr lang="en-US" dirty="0"/>
          </a:p>
          <a:p>
            <a:pPr>
              <a:buNone/>
            </a:pPr>
            <a:r>
              <a:rPr lang="en-US" dirty="0"/>
              <a:t>Hillman: “Their unanswered questions”</a:t>
            </a:r>
          </a:p>
          <a:p>
            <a:pPr>
              <a:buNone/>
            </a:pPr>
            <a:r>
              <a:rPr lang="en-US" dirty="0" err="1"/>
              <a:t>Sonu</a:t>
            </a:r>
            <a:r>
              <a:rPr lang="en-US" dirty="0"/>
              <a:t>: “.  We think we are posing the questions, but we’re not.  The dead are animating us.”</a:t>
            </a:r>
          </a:p>
          <a:p>
            <a:pPr>
              <a:buNone/>
            </a:pP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Building intergenerational stamina</a:t>
            </a:r>
          </a:p>
        </p:txBody>
      </p:sp>
      <p:sp>
        <p:nvSpPr>
          <p:cNvPr id="3" name="Content Placeholder 2"/>
          <p:cNvSpPr>
            <a:spLocks noGrp="1"/>
          </p:cNvSpPr>
          <p:nvPr>
            <p:ph idx="1"/>
          </p:nvPr>
        </p:nvSpPr>
        <p:spPr/>
        <p:txBody>
          <a:bodyPr>
            <a:normAutofit fontScale="92500" lnSpcReduction="10000"/>
          </a:bodyPr>
          <a:lstStyle/>
          <a:p>
            <a:endParaRPr lang="en-US" dirty="0"/>
          </a:p>
          <a:p>
            <a:r>
              <a:rPr lang="en-US" dirty="0"/>
              <a:t>The format which follows is primarily an Intake. Let it serve as a jumping off point to facilitate interactions between parents and children while they are confined.  Let what is learned be a source of strength to endure the time we are in. ideas, questions, wonderings which may allow the people around us begin to connect with our own ancestors and not experience being so alone…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917503"/>
          </a:xfrm>
        </p:spPr>
        <p:txBody>
          <a:bodyPr>
            <a:normAutofit fontScale="90000"/>
          </a:bodyPr>
          <a:lstStyle/>
          <a:p>
            <a:r>
              <a:rPr lang="en-US" dirty="0"/>
              <a:t>Thoughts on starting</a:t>
            </a:r>
            <a:br>
              <a:rPr lang="en-US" dirty="0"/>
            </a:br>
            <a:r>
              <a:rPr lang="en-US" dirty="0"/>
              <a:t>Possible early questions	</a:t>
            </a:r>
            <a:br>
              <a:rPr lang="en-US" dirty="0"/>
            </a:br>
            <a:r>
              <a:rPr lang="en-US" b="1" dirty="0"/>
              <a:t>Left Brain: Use </a:t>
            </a:r>
            <a:r>
              <a:rPr lang="en-US" b="1" dirty="0" err="1"/>
              <a:t>Genogram</a:t>
            </a:r>
            <a:r>
              <a:rPr lang="en-US" dirty="0"/>
              <a:t> </a:t>
            </a:r>
          </a:p>
        </p:txBody>
      </p:sp>
      <p:sp>
        <p:nvSpPr>
          <p:cNvPr id="3" name="Content Placeholder 2"/>
          <p:cNvSpPr>
            <a:spLocks noGrp="1"/>
          </p:cNvSpPr>
          <p:nvPr>
            <p:ph idx="1"/>
          </p:nvPr>
        </p:nvSpPr>
        <p:spPr/>
        <p:txBody>
          <a:bodyPr/>
          <a:lstStyle/>
          <a:p>
            <a:pPr lvl="0">
              <a:buNone/>
            </a:pPr>
            <a:r>
              <a:rPr lang="en-US" dirty="0"/>
              <a:t>    </a:t>
            </a:r>
          </a:p>
          <a:p>
            <a:pPr lvl="0">
              <a:buNone/>
            </a:pPr>
            <a:endParaRPr lang="en-US" dirty="0"/>
          </a:p>
          <a:p>
            <a:pPr lvl="0">
              <a:buNone/>
            </a:pPr>
            <a:r>
              <a:rPr lang="en-US" dirty="0"/>
              <a:t>    Let client know, in your own way, that their family history matters to you and to the therapy.</a:t>
            </a:r>
            <a:r>
              <a:rPr lang="en-US" b="1" dirty="0"/>
              <a:t>	</a:t>
            </a:r>
            <a:endParaRPr lang="en-US" dirty="0"/>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94637"/>
            <a:ext cx="7772400" cy="1482289"/>
          </a:xfrm>
        </p:spPr>
        <p:txBody>
          <a:bodyPr/>
          <a:lstStyle/>
          <a:p>
            <a:r>
              <a:rPr lang="en-US" dirty="0"/>
              <a:t>Just a few problems with tele health</a:t>
            </a:r>
          </a:p>
        </p:txBody>
      </p:sp>
      <p:sp>
        <p:nvSpPr>
          <p:cNvPr id="3" name="Subtitle 2"/>
          <p:cNvSpPr>
            <a:spLocks noGrp="1"/>
          </p:cNvSpPr>
          <p:nvPr>
            <p:ph type="subTitle" idx="1"/>
          </p:nvPr>
        </p:nvSpPr>
        <p:spPr>
          <a:xfrm>
            <a:off x="1371600" y="2387065"/>
            <a:ext cx="6400800" cy="3165107"/>
          </a:xfrm>
        </p:spPr>
        <p:txBody>
          <a:bodyPr>
            <a:normAutofit/>
          </a:bodyPr>
          <a:lstStyle/>
          <a:p>
            <a:r>
              <a:rPr lang="en-US" dirty="0"/>
              <a:t>No true eye contact</a:t>
            </a:r>
          </a:p>
          <a:p>
            <a:r>
              <a:rPr lang="en-US" dirty="0"/>
              <a:t>Hard to discern shift in movement</a:t>
            </a:r>
          </a:p>
          <a:p>
            <a:r>
              <a:rPr lang="en-US" dirty="0"/>
              <a:t>Cannot hear signs</a:t>
            </a:r>
          </a:p>
          <a:p>
            <a:r>
              <a:rPr lang="en-US" dirty="0"/>
              <a:t>No laughter</a:t>
            </a:r>
          </a:p>
          <a:p>
            <a:r>
              <a:rPr lang="en-US" dirty="0"/>
              <a:t>Missing other somatic connections</a:t>
            </a:r>
          </a:p>
        </p:txBody>
      </p:sp>
    </p:spTree>
    <p:extLst>
      <p:ext uri="{BB962C8B-B14F-4D97-AF65-F5344CB8AC3E}">
        <p14:creationId xmlns:p14="http://schemas.microsoft.com/office/powerpoint/2010/main" val="1760501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Possible questions</a:t>
            </a:r>
          </a:p>
        </p:txBody>
      </p:sp>
      <p:sp>
        <p:nvSpPr>
          <p:cNvPr id="3" name="Content Placeholder 2"/>
          <p:cNvSpPr>
            <a:spLocks noGrp="1"/>
          </p:cNvSpPr>
          <p:nvPr>
            <p:ph idx="1"/>
          </p:nvPr>
        </p:nvSpPr>
        <p:spPr/>
        <p:txBody>
          <a:bodyPr>
            <a:normAutofit fontScale="92500" lnSpcReduction="10000"/>
          </a:bodyPr>
          <a:lstStyle/>
          <a:p>
            <a:pPr lvl="0"/>
            <a:r>
              <a:rPr lang="en-US" dirty="0"/>
              <a:t>Where are your ancestors from? </a:t>
            </a:r>
          </a:p>
          <a:p>
            <a:pPr lvl="0"/>
            <a:r>
              <a:rPr lang="en-US" dirty="0"/>
              <a:t>What language did they speak?</a:t>
            </a:r>
          </a:p>
          <a:p>
            <a:pPr lvl="0"/>
            <a:r>
              <a:rPr lang="en-US" dirty="0"/>
              <a:t>Did they know them?</a:t>
            </a:r>
          </a:p>
          <a:p>
            <a:pPr lvl="0"/>
            <a:r>
              <a:rPr lang="en-US" dirty="0"/>
              <a:t>How did they die?</a:t>
            </a:r>
          </a:p>
          <a:p>
            <a:pPr lvl="0"/>
            <a:r>
              <a:rPr lang="en-US" dirty="0"/>
              <a:t>Where did they die?</a:t>
            </a:r>
          </a:p>
          <a:p>
            <a:pPr lvl="0"/>
            <a:r>
              <a:rPr lang="en-US" dirty="0"/>
              <a:t>What was the reason of immigration?</a:t>
            </a:r>
          </a:p>
          <a:p>
            <a:r>
              <a:rPr lang="en-US" dirty="0"/>
              <a:t>Usual </a:t>
            </a:r>
            <a:r>
              <a:rPr lang="en-US" dirty="0" err="1"/>
              <a:t>genogram</a:t>
            </a:r>
            <a:r>
              <a:rPr lang="en-US" dirty="0"/>
              <a:t> questions about addictions, diseases, family </a:t>
            </a:r>
          </a:p>
          <a:p>
            <a:pPr lvl="0"/>
            <a:r>
              <a:rPr lang="en-US" dirty="0"/>
              <a:t>alliances etc.</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Fill in what feels pertinent during intake that still allows time for the central assessment questions. Remember that intakes happen over time. The important piece is to create a sense of value around this topic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Take note about the family members that carry unresolved pain and the ancestors that carry strengths, gifts, and resources. Many of course can carry both. Keep these in mind during the therapeutic process and weave in the threads of the ancestors as the themes arise.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Right Brain: Ways of Tracking</a:t>
            </a:r>
            <a:r>
              <a:rPr lang="en-US" dirty="0"/>
              <a:t> </a:t>
            </a:r>
          </a:p>
        </p:txBody>
      </p:sp>
      <p:sp>
        <p:nvSpPr>
          <p:cNvPr id="3" name="Content Placeholder 2"/>
          <p:cNvSpPr>
            <a:spLocks noGrp="1"/>
          </p:cNvSpPr>
          <p:nvPr>
            <p:ph idx="1"/>
          </p:nvPr>
        </p:nvSpPr>
        <p:spPr/>
        <p:txBody>
          <a:bodyPr/>
          <a:lstStyle/>
          <a:p>
            <a:r>
              <a:rPr lang="en-US" dirty="0"/>
              <a:t>1. </a:t>
            </a:r>
            <a:r>
              <a:rPr lang="en-US" b="1" dirty="0"/>
              <a:t>Non-Verbal and Somatic Tracking:</a:t>
            </a:r>
            <a:r>
              <a:rPr lang="en-US" dirty="0"/>
              <a:t>  Smiles, looking off in reverie, looking down in silence, stiffening of spine, or softening of shoulders. Make comments such as: “Something just shifted when you named….” </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2. Energetic tracking</a:t>
            </a:r>
            <a:r>
              <a:rPr lang="en-US" b="1" u="sng" dirty="0"/>
              <a:t>: </a:t>
            </a:r>
            <a:r>
              <a:rPr lang="en-US" dirty="0"/>
              <a:t>Look for what lights a client up, </a:t>
            </a:r>
            <a:r>
              <a:rPr lang="en-US" dirty="0" err="1"/>
              <a:t>ie</a:t>
            </a:r>
            <a:r>
              <a:rPr lang="en-US" dirty="0"/>
              <a:t> a grandmother that taught a client how to pray with the rosary, a Quaker grandmother who was kind in an unkind family, </a:t>
            </a:r>
          </a:p>
          <a:p>
            <a:r>
              <a:rPr lang="en-US" b="1" dirty="0"/>
              <a:t>3. Silence</a:t>
            </a:r>
            <a:r>
              <a:rPr lang="en-US" dirty="0"/>
              <a:t>: Leave a space and see what arises. Don’t shy away from silence. It is very important to trust pregnant silences. </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2265223"/>
          </a:xfrm>
        </p:spPr>
        <p:txBody>
          <a:bodyPr>
            <a:normAutofit/>
          </a:bodyPr>
          <a:lstStyle/>
          <a:p>
            <a:r>
              <a:rPr lang="en-US" b="1" dirty="0"/>
              <a:t>C. Sample questions to illuminate resources and wounds that may arise further into the therapy:</a:t>
            </a:r>
            <a:endParaRPr lang="en-US" dirty="0"/>
          </a:p>
        </p:txBody>
      </p:sp>
      <p:sp>
        <p:nvSpPr>
          <p:cNvPr id="3" name="Content Placeholder 2"/>
          <p:cNvSpPr>
            <a:spLocks noGrp="1"/>
          </p:cNvSpPr>
          <p:nvPr>
            <p:ph idx="1"/>
          </p:nvPr>
        </p:nvSpPr>
        <p:spPr>
          <a:xfrm>
            <a:off x="457200" y="2539860"/>
            <a:ext cx="8229600" cy="3586303"/>
          </a:xfrm>
        </p:spPr>
        <p:txBody>
          <a:bodyPr>
            <a:normAutofit fontScale="92500" lnSpcReduction="10000"/>
          </a:bodyPr>
          <a:lstStyle/>
          <a:p>
            <a:pPr lvl="0"/>
            <a:r>
              <a:rPr lang="en-US" dirty="0"/>
              <a:t>Are there any customs that are still alive?</a:t>
            </a:r>
          </a:p>
          <a:p>
            <a:pPr lvl="0"/>
            <a:r>
              <a:rPr lang="en-US" dirty="0"/>
              <a:t>Who were they closest to?</a:t>
            </a:r>
          </a:p>
          <a:p>
            <a:pPr lvl="0"/>
            <a:r>
              <a:rPr lang="en-US" dirty="0"/>
              <a:t>How was the relationship?</a:t>
            </a:r>
          </a:p>
          <a:p>
            <a:pPr lvl="0"/>
            <a:r>
              <a:rPr lang="en-US" dirty="0"/>
              <a:t>What memories stand out?</a:t>
            </a:r>
          </a:p>
          <a:p>
            <a:pPr lvl="0"/>
            <a:r>
              <a:rPr lang="en-US" dirty="0"/>
              <a:t>Ask about extended family if they come up </a:t>
            </a:r>
            <a:r>
              <a:rPr lang="en-US" dirty="0" err="1"/>
              <a:t>ie</a:t>
            </a:r>
            <a:r>
              <a:rPr lang="en-US" dirty="0"/>
              <a:t>. Godparents, nieces, nephews</a:t>
            </a:r>
          </a:p>
          <a:p>
            <a:pPr lvl="0"/>
            <a:r>
              <a:rPr lang="en-US" dirty="0"/>
              <a:t>Where were they born? </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Circumstances of death?</a:t>
            </a:r>
          </a:p>
          <a:p>
            <a:pPr lvl="0"/>
            <a:r>
              <a:rPr lang="en-US" dirty="0"/>
              <a:t>Was there a funeral, ceremony…?</a:t>
            </a:r>
          </a:p>
          <a:p>
            <a:pPr lvl="0"/>
            <a:r>
              <a:rPr lang="en-US" dirty="0"/>
              <a:t>Who were you closest to?</a:t>
            </a:r>
          </a:p>
          <a:p>
            <a:pPr lvl="0"/>
            <a:r>
              <a:rPr lang="en-US" dirty="0"/>
              <a:t>Immigration stories?</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Track for Resources:</a:t>
            </a:r>
            <a:r>
              <a:rPr lang="en-US" dirty="0"/>
              <a:t> </a:t>
            </a:r>
          </a:p>
        </p:txBody>
      </p:sp>
      <p:sp>
        <p:nvSpPr>
          <p:cNvPr id="3" name="Content Placeholder 2"/>
          <p:cNvSpPr>
            <a:spLocks noGrp="1"/>
          </p:cNvSpPr>
          <p:nvPr>
            <p:ph idx="1"/>
          </p:nvPr>
        </p:nvSpPr>
        <p:spPr/>
        <p:txBody>
          <a:bodyPr/>
          <a:lstStyle/>
          <a:p>
            <a:r>
              <a:rPr lang="en-US" b="1" dirty="0"/>
              <a:t> </a:t>
            </a:r>
            <a:r>
              <a:rPr lang="en-US" dirty="0"/>
              <a:t>Spend time going into detail when there is a rich tradition that brings a sense of home, belonging, meaning, pleasure, even if they are currently cut off from it in U.S.</a:t>
            </a:r>
          </a:p>
          <a:p>
            <a:r>
              <a:rPr lang="en-US" dirty="0"/>
              <a:t>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Track for Wounds: </a:t>
            </a:r>
            <a:endParaRPr lang="en-US" dirty="0"/>
          </a:p>
        </p:txBody>
      </p:sp>
      <p:sp>
        <p:nvSpPr>
          <p:cNvPr id="3" name="Content Placeholder 2"/>
          <p:cNvSpPr>
            <a:spLocks noGrp="1"/>
          </p:cNvSpPr>
          <p:nvPr>
            <p:ph idx="1"/>
          </p:nvPr>
        </p:nvSpPr>
        <p:spPr/>
        <p:txBody>
          <a:bodyPr/>
          <a:lstStyle/>
          <a:p>
            <a:r>
              <a:rPr lang="en-US" dirty="0"/>
              <a:t>Slow down when there seems to be a trauma vortex, and use trauma informed skills of slowing down, present moment awareness and seeing what is needed.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 Non-Linear Ancestral Connections </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Identify their belief system/ narrative and work within it</a:t>
            </a:r>
            <a:r>
              <a:rPr lang="en-US" dirty="0"/>
              <a:t> </a:t>
            </a:r>
          </a:p>
          <a:p>
            <a:pPr lvl="0"/>
            <a:r>
              <a:rPr lang="en-US" dirty="0"/>
              <a:t>What is their belief about those who have passed?</a:t>
            </a:r>
          </a:p>
          <a:p>
            <a:pPr lvl="0"/>
            <a:r>
              <a:rPr lang="en-US" dirty="0"/>
              <a:t>Where did they learn it? </a:t>
            </a:r>
          </a:p>
          <a:p>
            <a:pPr lvl="0"/>
            <a:r>
              <a:rPr lang="en-US" dirty="0"/>
              <a:t>Do they have any other thoughts or ambivalence about this view?</a:t>
            </a:r>
          </a:p>
          <a:p>
            <a:pPr lvl="0"/>
            <a:r>
              <a:rPr lang="en-US" dirty="0"/>
              <a:t>Are there others in their family or lineage who held it a different way?</a:t>
            </a:r>
          </a:p>
          <a:p>
            <a:pPr lvl="0"/>
            <a:r>
              <a:rPr lang="en-US" dirty="0"/>
              <a:t>If so, what is their relationship with those ways?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0942" y="484006"/>
            <a:ext cx="7478223" cy="3970318"/>
          </a:xfrm>
          <a:prstGeom prst="rect">
            <a:avLst/>
          </a:prstGeom>
        </p:spPr>
        <p:txBody>
          <a:bodyPr wrap="square">
            <a:spAutoFit/>
          </a:bodyPr>
          <a:lstStyle/>
          <a:p>
            <a:r>
              <a:rPr lang="en-US" dirty="0">
                <a:latin typeface="Cambria" panose="02040503050406030204" pitchFamily="18" charset="0"/>
                <a:ea typeface="Cambria" panose="02040503050406030204" pitchFamily="18" charset="0"/>
                <a:cs typeface="Times New Roman" panose="02020603050405020304" pitchFamily="18" charset="0"/>
              </a:rPr>
              <a:t>“I spoke to an old therapist friend today and finally understand why everyone’s so exhausted after video calls. It’s the plausible deniability of each other’s absence. Our minds tricked into the idea of being together when our bodies feel we’re not. Dissonance is exhausting.</a:t>
            </a:r>
          </a:p>
          <a:p>
            <a:r>
              <a:rPr lang="en-US" dirty="0">
                <a:latin typeface="Cambria" panose="02040503050406030204" pitchFamily="18" charset="0"/>
                <a:ea typeface="Cambria" panose="02040503050406030204" pitchFamily="18" charset="0"/>
                <a:cs typeface="Times New Roman" panose="02020603050405020304" pitchFamily="18" charset="0"/>
              </a:rPr>
              <a:t> </a:t>
            </a:r>
          </a:p>
          <a:p>
            <a:r>
              <a:rPr lang="en-US" dirty="0">
                <a:latin typeface="Cambria" panose="02040503050406030204" pitchFamily="18" charset="0"/>
                <a:ea typeface="Cambria" panose="02040503050406030204" pitchFamily="18" charset="0"/>
                <a:cs typeface="Times New Roman" panose="02020603050405020304" pitchFamily="18" charset="0"/>
              </a:rPr>
              <a:t>It’s easier being in each other’s presence, or in each other’s absence, then in the constant presence of each other‘s absence.</a:t>
            </a:r>
          </a:p>
          <a:p>
            <a:r>
              <a:rPr lang="en-US" dirty="0">
                <a:latin typeface="Cambria" panose="02040503050406030204" pitchFamily="18" charset="0"/>
                <a:ea typeface="Cambria" panose="02040503050406030204" pitchFamily="18" charset="0"/>
                <a:cs typeface="Times New Roman" panose="02020603050405020304" pitchFamily="18" charset="0"/>
              </a:rPr>
              <a:t> </a:t>
            </a:r>
          </a:p>
          <a:p>
            <a:r>
              <a:rPr lang="en-US" dirty="0">
                <a:latin typeface="Cambria" panose="02040503050406030204" pitchFamily="18" charset="0"/>
                <a:ea typeface="Cambria" panose="02040503050406030204" pitchFamily="18" charset="0"/>
                <a:cs typeface="Times New Roman" panose="02020603050405020304" pitchFamily="18" charset="0"/>
              </a:rPr>
              <a:t>Our bodies process so much context, so much information, in encounters, that meeting on video is being a weird kind of blindfolded. We sense too little and can’t imagine enough. That single deprivation requires a lot of conscious effort.”</a:t>
            </a:r>
          </a:p>
          <a:p>
            <a:r>
              <a:rPr lang="en-US" dirty="0">
                <a:latin typeface="Cambria" panose="02040503050406030204" pitchFamily="18" charset="0"/>
                <a:ea typeface="Cambria" panose="02040503050406030204" pitchFamily="18" charset="0"/>
                <a:cs typeface="Times New Roman" panose="02020603050405020304" pitchFamily="18" charset="0"/>
              </a:rPr>
              <a:t> </a:t>
            </a:r>
          </a:p>
          <a:p>
            <a:pPr marL="342900" marR="0" lvl="0" indent="-342900">
              <a:spcBef>
                <a:spcPts val="0"/>
              </a:spcBef>
              <a:spcAft>
                <a:spcPts val="0"/>
              </a:spcAft>
              <a:buFont typeface="Arial" panose="020B0604020202020204" pitchFamily="34" charset="0"/>
              <a:buChar char="•"/>
              <a:tabLst>
                <a:tab pos="457200" algn="l"/>
              </a:tabLst>
            </a:pPr>
            <a:r>
              <a:rPr lang="en-US" dirty="0" err="1">
                <a:latin typeface="Cambria" panose="02040503050406030204" pitchFamily="18" charset="0"/>
                <a:ea typeface="Cambria" panose="02040503050406030204" pitchFamily="18" charset="0"/>
                <a:cs typeface="Times New Roman" panose="02020603050405020304" pitchFamily="18" charset="0"/>
              </a:rPr>
              <a:t>Gianpiero</a:t>
            </a:r>
            <a:r>
              <a:rPr lang="en-US" dirty="0">
                <a:latin typeface="Cambria" panose="02040503050406030204" pitchFamily="18" charset="0"/>
                <a:ea typeface="Cambria" panose="02040503050406030204" pitchFamily="18" charset="0"/>
                <a:cs typeface="Times New Roman" panose="02020603050405020304" pitchFamily="18" charset="0"/>
              </a:rPr>
              <a:t> </a:t>
            </a:r>
            <a:r>
              <a:rPr lang="en-US" dirty="0" err="1">
                <a:latin typeface="Cambria" panose="02040503050406030204" pitchFamily="18" charset="0"/>
                <a:ea typeface="Cambria" panose="02040503050406030204" pitchFamily="18" charset="0"/>
                <a:cs typeface="Times New Roman" panose="02020603050405020304" pitchFamily="18" charset="0"/>
              </a:rPr>
              <a:t>Petriglieri</a:t>
            </a:r>
            <a:r>
              <a:rPr lang="en-US" dirty="0">
                <a:latin typeface="Cambria" panose="02040503050406030204" pitchFamily="18" charset="0"/>
                <a:ea typeface="Cambria" panose="02040503050406030204" pitchFamily="18" charset="0"/>
                <a:cs typeface="Times New Roman" panose="02020603050405020304" pitchFamily="18" charset="0"/>
              </a:rPr>
              <a:t>   </a:t>
            </a:r>
            <a:r>
              <a:rPr lang="en-US" dirty="0">
                <a:hlinkClick r:id="rId2"/>
              </a:rPr>
              <a:t>http://gpetriglieri.com/</a:t>
            </a:r>
            <a:endParaRPr lang="en-US" dirty="0">
              <a:effectLst/>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6983917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 Feeding the Ancestral Connection</a:t>
            </a:r>
            <a:br>
              <a:rPr lang="en-US" dirty="0"/>
            </a:br>
            <a:endParaRPr lang="en-US" dirty="0"/>
          </a:p>
        </p:txBody>
      </p:sp>
      <p:sp>
        <p:nvSpPr>
          <p:cNvPr id="3" name="Content Placeholder 2"/>
          <p:cNvSpPr>
            <a:spLocks noGrp="1"/>
          </p:cNvSpPr>
          <p:nvPr>
            <p:ph idx="1"/>
          </p:nvPr>
        </p:nvSpPr>
        <p:spPr/>
        <p:txBody>
          <a:bodyPr/>
          <a:lstStyle/>
          <a:p>
            <a:r>
              <a:rPr lang="en-US" b="1" dirty="0"/>
              <a:t> </a:t>
            </a:r>
            <a:r>
              <a:rPr lang="en-US" dirty="0"/>
              <a:t>If they believe in a continued connection:</a:t>
            </a:r>
          </a:p>
          <a:p>
            <a:pPr lvl="0"/>
            <a:r>
              <a:rPr lang="en-US" dirty="0"/>
              <a:t>How do they experience the connection?</a:t>
            </a:r>
          </a:p>
          <a:p>
            <a:pPr lvl="0"/>
            <a:r>
              <a:rPr lang="en-US" dirty="0"/>
              <a:t>How do they maintain/feed the connection?</a:t>
            </a:r>
          </a:p>
          <a:p>
            <a:pPr lvl="0"/>
            <a:r>
              <a:rPr lang="en-US" dirty="0"/>
              <a:t>What practices, if any, do they have to maintain connection?</a:t>
            </a:r>
          </a:p>
          <a:p>
            <a:pPr lvl="0"/>
            <a:r>
              <a:rPr lang="en-US" dirty="0"/>
              <a:t>If they do not, keep your ears peeled for unacknowledged ways they may still do this.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 Ancestors in the therapy room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lvl="0"/>
            <a:r>
              <a:rPr lang="en-US" b="1" dirty="0"/>
              <a:t>Work </a:t>
            </a:r>
            <a:r>
              <a:rPr lang="en-US" b="1" dirty="0" err="1"/>
              <a:t>imaginally</a:t>
            </a:r>
            <a:r>
              <a:rPr lang="en-US" b="1" dirty="0"/>
              <a:t>:</a:t>
            </a:r>
            <a:endParaRPr lang="en-US" dirty="0"/>
          </a:p>
          <a:p>
            <a:endParaRPr lang="en-US" dirty="0"/>
          </a:p>
          <a:p>
            <a:pPr lvl="0"/>
            <a:r>
              <a:rPr lang="en-US" dirty="0"/>
              <a:t>If they were here right now what do you imagine they would say?</a:t>
            </a:r>
          </a:p>
          <a:p>
            <a:pPr lvl="0"/>
            <a:r>
              <a:rPr lang="en-US" dirty="0"/>
              <a:t>If they were still alive, how do you imagine they would handle this situation?</a:t>
            </a:r>
          </a:p>
          <a:p>
            <a:pPr lvl="0"/>
            <a:r>
              <a:rPr lang="en-US" dirty="0"/>
              <a:t>If they were in the room with us, where would they be? </a:t>
            </a:r>
          </a:p>
          <a:p>
            <a:pPr lvl="0"/>
            <a:r>
              <a:rPr lang="en-US" dirty="0"/>
              <a:t>What would they do? </a:t>
            </a:r>
          </a:p>
          <a:p>
            <a:pPr lvl="0"/>
            <a:r>
              <a:rPr lang="en-US" dirty="0"/>
              <a:t>What would they say?</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a:t>
            </a:r>
            <a:r>
              <a:rPr lang="en-US" dirty="0"/>
              <a:t>.  </a:t>
            </a:r>
            <a:r>
              <a:rPr lang="en-US" b="1" dirty="0"/>
              <a:t>Work energetically:</a:t>
            </a:r>
            <a:r>
              <a:rPr lang="en-US" dirty="0"/>
              <a:t> </a:t>
            </a:r>
          </a:p>
        </p:txBody>
      </p:sp>
      <p:sp>
        <p:nvSpPr>
          <p:cNvPr id="3" name="Content Placeholder 2"/>
          <p:cNvSpPr>
            <a:spLocks noGrp="1"/>
          </p:cNvSpPr>
          <p:nvPr>
            <p:ph idx="1"/>
          </p:nvPr>
        </p:nvSpPr>
        <p:spPr/>
        <p:txBody>
          <a:bodyPr>
            <a:normAutofit fontScale="77500" lnSpcReduction="20000"/>
          </a:bodyPr>
          <a:lstStyle/>
          <a:p>
            <a:pPr lvl="0"/>
            <a:r>
              <a:rPr lang="en-US" dirty="0"/>
              <a:t>Number one practice: Trust your perception, especially ones that are fleeting and ephemeral. </a:t>
            </a:r>
          </a:p>
          <a:p>
            <a:pPr>
              <a:buNone/>
            </a:pPr>
            <a:endParaRPr lang="en-US" dirty="0"/>
          </a:p>
          <a:p>
            <a:pPr lvl="0"/>
            <a:r>
              <a:rPr lang="en-US" dirty="0"/>
              <a:t>Number two practice: Identify the western doubting mind, like you may have practiced identifying the critic. Notice, and let go. Come back to subtle awareness. </a:t>
            </a:r>
          </a:p>
          <a:p>
            <a:pPr>
              <a:buNone/>
            </a:pPr>
            <a:endParaRPr lang="en-US" dirty="0"/>
          </a:p>
          <a:p>
            <a:pPr lvl="0"/>
            <a:r>
              <a:rPr lang="en-US" dirty="0"/>
              <a:t>Name perceptions in open ended way if it feels appropriate: </a:t>
            </a:r>
            <a:r>
              <a:rPr lang="en-US" dirty="0" err="1"/>
              <a:t>ie</a:t>
            </a:r>
            <a:r>
              <a:rPr lang="en-US" dirty="0"/>
              <a:t>. “The room feels different now.”</a:t>
            </a:r>
          </a:p>
          <a:p>
            <a:pPr lvl="0"/>
            <a:r>
              <a:rPr lang="en-US" dirty="0"/>
              <a:t> </a:t>
            </a:r>
          </a:p>
          <a:p>
            <a:r>
              <a:rPr lang="en-US" dirty="0"/>
              <a:t>If you have tools and experience with energy work, shamanic work, ancestral work or intuitive work, call on your strengths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67022"/>
          </a:xfrm>
        </p:spPr>
        <p:txBody>
          <a:bodyPr>
            <a:normAutofit fontScale="90000"/>
          </a:bodyPr>
          <a:lstStyle/>
          <a:p>
            <a:r>
              <a:rPr lang="en-US" sz="3200" dirty="0"/>
              <a:t>If there is willingness encourage the building of Alters with pictures and special objects</a:t>
            </a:r>
          </a:p>
        </p:txBody>
      </p:sp>
      <p:pic>
        <p:nvPicPr>
          <p:cNvPr id="4" name="Content Placeholder 3" descr="IMG_6199.JPG"/>
          <p:cNvPicPr>
            <a:picLocks noGrp="1" noChangeAspect="1"/>
          </p:cNvPicPr>
          <p:nvPr>
            <p:ph idx="1"/>
          </p:nvPr>
        </p:nvPicPr>
        <p:blipFill>
          <a:blip r:embed="rId2"/>
          <a:srcRect l="-18187" r="-18187"/>
          <a:stretch>
            <a:fillRect/>
          </a:stretch>
        </p:blipFill>
        <p:spPr>
          <a:xfrm>
            <a:off x="457200" y="1266125"/>
            <a:ext cx="8229600" cy="4249151"/>
          </a:xfrm>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 went high Tech</a:t>
            </a:r>
          </a:p>
        </p:txBody>
      </p:sp>
      <p:sp>
        <p:nvSpPr>
          <p:cNvPr id="3" name="Content Placeholder 2"/>
          <p:cNvSpPr>
            <a:spLocks noGrp="1"/>
          </p:cNvSpPr>
          <p:nvPr>
            <p:ph idx="1"/>
          </p:nvPr>
        </p:nvSpPr>
        <p:spPr/>
        <p:txBody>
          <a:bodyPr/>
          <a:lstStyle/>
          <a:p>
            <a:pPr marL="0" indent="0" algn="ctr">
              <a:buNone/>
            </a:pPr>
            <a:r>
              <a:rPr lang="en-US" dirty="0">
                <a:hlinkClick r:id="rId2"/>
              </a:rPr>
              <a:t>https://www.invitation2wonder.com/</a:t>
            </a:r>
            <a:endParaRPr lang="en-US" dirty="0"/>
          </a:p>
        </p:txBody>
      </p:sp>
    </p:spTree>
    <p:extLst>
      <p:ext uri="{BB962C8B-B14F-4D97-AF65-F5344CB8AC3E}">
        <p14:creationId xmlns:p14="http://schemas.microsoft.com/office/powerpoint/2010/main" val="22189175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3256"/>
            <a:ext cx="8229600" cy="741144"/>
          </a:xfrm>
        </p:spPr>
        <p:txBody>
          <a:bodyPr>
            <a:normAutofit fontScale="90000"/>
          </a:bodyPr>
          <a:lstStyle/>
          <a:p>
            <a:r>
              <a:rPr lang="es-PE" b="1" dirty="0"/>
              <a:t>Nuestras Historias en Familia (</a:t>
            </a:r>
            <a:r>
              <a:rPr lang="es-PE" b="1" dirty="0" err="1"/>
              <a:t>NHeF</a:t>
            </a:r>
            <a:r>
              <a:rPr lang="es-PE" b="1" dirty="0"/>
              <a:t>)</a:t>
            </a:r>
            <a:endParaRPr lang="en-US" dirty="0"/>
          </a:p>
        </p:txBody>
      </p:sp>
      <p:sp>
        <p:nvSpPr>
          <p:cNvPr id="3" name="Content Placeholder 2"/>
          <p:cNvSpPr>
            <a:spLocks noGrp="1"/>
          </p:cNvSpPr>
          <p:nvPr>
            <p:ph idx="1"/>
          </p:nvPr>
        </p:nvSpPr>
        <p:spPr>
          <a:xfrm>
            <a:off x="457200" y="914400"/>
            <a:ext cx="8229600" cy="5419023"/>
          </a:xfrm>
        </p:spPr>
        <p:txBody>
          <a:bodyPr>
            <a:normAutofit fontScale="55000" lnSpcReduction="20000"/>
          </a:bodyPr>
          <a:lstStyle/>
          <a:p>
            <a:r>
              <a:rPr lang="en-US" dirty="0"/>
              <a:t>The Bilingual Therapists at the Child Therapy Institute have been serving the Latino population for over 20 years. Sensitivity to the culture and immigrant experience has informed their work and identified particular issues. When the parent is an immigrant while the child is a citizen of the United States, there is often a disruption in the parent/child hierarchy. Dissonant acculturation occurs when children master language and cultural norms of the host country and distance from their ethnic culture more rapidly than their parents. Children often become the bridge between the parents and the community serving as translators at doctor’s appointments or at school. Studies have shown that this dissonant acculturation diminishes the parents’ ability to act as protectors and authorities in their children’s lives and this is associated with an increased mental health risk. Our therapists have also observed this during family therapy. </a:t>
            </a:r>
          </a:p>
          <a:p>
            <a:endParaRPr lang="en-US" dirty="0"/>
          </a:p>
          <a:p>
            <a:endParaRPr lang="en-US" dirty="0"/>
          </a:p>
          <a:p>
            <a:r>
              <a:rPr lang="en-US" dirty="0"/>
              <a:t>More specifically, the project “</a:t>
            </a:r>
            <a:r>
              <a:rPr lang="en-US" dirty="0" err="1"/>
              <a:t>Nuestras</a:t>
            </a:r>
            <a:r>
              <a:rPr lang="en-US" dirty="0"/>
              <a:t> </a:t>
            </a:r>
            <a:r>
              <a:rPr lang="en-US" dirty="0" err="1"/>
              <a:t>Historias</a:t>
            </a:r>
            <a:r>
              <a:rPr lang="en-US" dirty="0"/>
              <a:t> </a:t>
            </a:r>
            <a:r>
              <a:rPr lang="en-US" dirty="0" err="1"/>
              <a:t>en</a:t>
            </a:r>
            <a:r>
              <a:rPr lang="en-US" dirty="0"/>
              <a:t> </a:t>
            </a:r>
            <a:r>
              <a:rPr lang="en-US" dirty="0" err="1"/>
              <a:t>Familia</a:t>
            </a:r>
            <a:r>
              <a:rPr lang="en-US" dirty="0"/>
              <a:t>”, uses storytelling and Latino </a:t>
            </a:r>
            <a:r>
              <a:rPr lang="en-US" dirty="0" err="1"/>
              <a:t>dichos</a:t>
            </a:r>
            <a:r>
              <a:rPr lang="en-US" dirty="0"/>
              <a:t> and mythologies as a structuring metaphor for the exploration of immigration experiences to help participants construct meaning and identity and reestablish social and cultural ties broken by immigration.  We employ a strength-based narrative methodology to enable parents and children to develop empowering stories about their lives, which are rooted in their cultural and social histories.</a:t>
            </a:r>
          </a:p>
          <a:p>
            <a:endParaRPr lang="en-US" dirty="0"/>
          </a:p>
        </p:txBody>
      </p:sp>
    </p:spTree>
    <p:extLst>
      <p:ext uri="{BB962C8B-B14F-4D97-AF65-F5344CB8AC3E}">
        <p14:creationId xmlns:p14="http://schemas.microsoft.com/office/powerpoint/2010/main" val="11586375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511"/>
          </a:xfrm>
        </p:spPr>
        <p:txBody>
          <a:bodyPr>
            <a:normAutofit fontScale="90000"/>
          </a:bodyPr>
          <a:lstStyle/>
          <a:p>
            <a:r>
              <a:rPr lang="es-PE" b="1" dirty="0"/>
              <a:t>Nuestras Historias en Familia (</a:t>
            </a:r>
            <a:r>
              <a:rPr lang="es-PE" b="1" dirty="0" err="1"/>
              <a:t>NHeF</a:t>
            </a:r>
            <a:r>
              <a:rPr lang="es-PE" b="1" dirty="0"/>
              <a:t>)</a:t>
            </a:r>
            <a:endParaRPr lang="en-US" dirty="0"/>
          </a:p>
        </p:txBody>
      </p:sp>
      <p:sp>
        <p:nvSpPr>
          <p:cNvPr id="3" name="Content Placeholder 2"/>
          <p:cNvSpPr>
            <a:spLocks noGrp="1"/>
          </p:cNvSpPr>
          <p:nvPr>
            <p:ph idx="1"/>
          </p:nvPr>
        </p:nvSpPr>
        <p:spPr>
          <a:xfrm>
            <a:off x="457200" y="1010653"/>
            <a:ext cx="8229600" cy="5380521"/>
          </a:xfrm>
        </p:spPr>
        <p:txBody>
          <a:bodyPr>
            <a:normAutofit fontScale="85000" lnSpcReduction="20000"/>
          </a:bodyPr>
          <a:lstStyle/>
          <a:p>
            <a:r>
              <a:rPr lang="en-US" dirty="0"/>
              <a:t>In addition, children are sensitive to issues of discrimination and consequently, as they mature, distance more from their Latino cultural identity. The ability of children to acknowledge who they are and where they come from seems to be dependent on how much has been shared about their origins. Research has shown that when parents maintain their ethnic identity and communicate those values to their children mental health is supported.  Storytelling and oral folklore have a long tradition in Hispanic culture and have powerfully transmitted traditions and family values from generation to generation. Telling stories can empower both the teller and the listener to express their thoughts and feelings and also build bridges of intellectual, emotional and spiritual connection between people of all ages.</a:t>
            </a:r>
          </a:p>
          <a:p>
            <a:endParaRPr lang="en-US" dirty="0"/>
          </a:p>
        </p:txBody>
      </p:sp>
    </p:spTree>
    <p:extLst>
      <p:ext uri="{BB962C8B-B14F-4D97-AF65-F5344CB8AC3E}">
        <p14:creationId xmlns:p14="http://schemas.microsoft.com/office/powerpoint/2010/main" val="16763915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4754"/>
            <a:ext cx="8229600" cy="654518"/>
          </a:xfrm>
        </p:spPr>
        <p:txBody>
          <a:bodyPr>
            <a:normAutofit fontScale="90000"/>
          </a:bodyPr>
          <a:lstStyle/>
          <a:p>
            <a:r>
              <a:rPr lang="es-PE" b="1" dirty="0"/>
              <a:t>Nuestras Historias en Familia (</a:t>
            </a:r>
            <a:r>
              <a:rPr lang="es-PE" b="1" dirty="0" err="1"/>
              <a:t>NHeF</a:t>
            </a:r>
            <a:r>
              <a:rPr lang="es-PE" b="1" dirty="0"/>
              <a:t>)</a:t>
            </a:r>
            <a:endParaRPr lang="en-US" dirty="0"/>
          </a:p>
        </p:txBody>
      </p:sp>
      <p:sp>
        <p:nvSpPr>
          <p:cNvPr id="3" name="Content Placeholder 2"/>
          <p:cNvSpPr>
            <a:spLocks noGrp="1"/>
          </p:cNvSpPr>
          <p:nvPr>
            <p:ph idx="1"/>
          </p:nvPr>
        </p:nvSpPr>
        <p:spPr>
          <a:xfrm>
            <a:off x="457200" y="789272"/>
            <a:ext cx="8229600" cy="5553776"/>
          </a:xfrm>
        </p:spPr>
        <p:txBody>
          <a:bodyPr>
            <a:normAutofit fontScale="92500" lnSpcReduction="10000"/>
          </a:bodyPr>
          <a:lstStyle/>
          <a:p>
            <a:r>
              <a:rPr lang="en-US" dirty="0"/>
              <a:t>However, even when there has been acknowledgement and celebration of their cultural identity, sometimes children take on the unresolved grief of their parents that may be related to the circumstances around their immigration, and families still experience stress in an effort to develop and maintain healthy connections with both cultures. The prevention project “</a:t>
            </a:r>
            <a:r>
              <a:rPr lang="en-US" dirty="0" err="1"/>
              <a:t>Nuestras</a:t>
            </a:r>
            <a:r>
              <a:rPr lang="en-US" dirty="0"/>
              <a:t> </a:t>
            </a:r>
            <a:r>
              <a:rPr lang="en-US" dirty="0" err="1"/>
              <a:t>Historias</a:t>
            </a:r>
            <a:r>
              <a:rPr lang="en-US" dirty="0"/>
              <a:t> </a:t>
            </a:r>
            <a:r>
              <a:rPr lang="en-US" dirty="0" err="1"/>
              <a:t>en</a:t>
            </a:r>
            <a:r>
              <a:rPr lang="en-US" dirty="0"/>
              <a:t> </a:t>
            </a:r>
            <a:r>
              <a:rPr lang="en-US" dirty="0" err="1"/>
              <a:t>Familia</a:t>
            </a:r>
            <a:r>
              <a:rPr lang="en-US" dirty="0"/>
              <a:t>” is designed to address the effects of dissonant acculturation between parents and children and to support Latino families in the overall process of selective acculturation. </a:t>
            </a:r>
          </a:p>
          <a:p>
            <a:endParaRPr lang="en-US" dirty="0"/>
          </a:p>
        </p:txBody>
      </p:sp>
    </p:spTree>
    <p:extLst>
      <p:ext uri="{BB962C8B-B14F-4D97-AF65-F5344CB8AC3E}">
        <p14:creationId xmlns:p14="http://schemas.microsoft.com/office/powerpoint/2010/main" val="41792227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PE" b="1" dirty="0"/>
              <a:t>Nuestras Historias en Familia (</a:t>
            </a:r>
            <a:r>
              <a:rPr lang="es-PE" b="1" dirty="0" err="1"/>
              <a:t>NHeF</a:t>
            </a:r>
            <a:r>
              <a:rPr lang="es-PE" b="1" dirty="0"/>
              <a:t>)</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Facilitate connection and communication between parents and child/children.</a:t>
            </a:r>
          </a:p>
          <a:p>
            <a:pPr lvl="0"/>
            <a:r>
              <a:rPr lang="en-US" dirty="0"/>
              <a:t>Celebrate their ethnic identity and maintain a sense of belonging with one’s heritage and a continuance of cultural values and practices.</a:t>
            </a:r>
          </a:p>
          <a:p>
            <a:pPr lvl="0"/>
            <a:r>
              <a:rPr lang="en-US" dirty="0"/>
              <a:t>Support the process of selective acculturation with families maintaining healthy connections to both cultures.</a:t>
            </a:r>
          </a:p>
          <a:p>
            <a:pPr lvl="0"/>
            <a:r>
              <a:rPr lang="en-US" dirty="0"/>
              <a:t>Empower parents to act as protectors and authorities in their children’s lives.</a:t>
            </a:r>
          </a:p>
          <a:p>
            <a:endParaRPr lang="en-US" dirty="0"/>
          </a:p>
        </p:txBody>
      </p:sp>
    </p:spTree>
    <p:extLst>
      <p:ext uri="{BB962C8B-B14F-4D97-AF65-F5344CB8AC3E}">
        <p14:creationId xmlns:p14="http://schemas.microsoft.com/office/powerpoint/2010/main" val="24868440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PE" b="1" dirty="0"/>
              <a:t>Nuestras Historias en Familia (</a:t>
            </a:r>
            <a:r>
              <a:rPr lang="es-PE" b="1" dirty="0" err="1"/>
              <a:t>NHeF</a:t>
            </a:r>
            <a:r>
              <a:rPr lang="es-PE" b="1" dirty="0"/>
              <a:t>)</a:t>
            </a:r>
            <a:endParaRPr lang="en-US" dirty="0"/>
          </a:p>
        </p:txBody>
      </p:sp>
      <p:sp>
        <p:nvSpPr>
          <p:cNvPr id="3" name="Content Placeholder 2"/>
          <p:cNvSpPr>
            <a:spLocks noGrp="1"/>
          </p:cNvSpPr>
          <p:nvPr>
            <p:ph idx="1"/>
          </p:nvPr>
        </p:nvSpPr>
        <p:spPr>
          <a:xfrm>
            <a:off x="457200" y="1337912"/>
            <a:ext cx="8229600" cy="4788251"/>
          </a:xfrm>
        </p:spPr>
        <p:txBody>
          <a:bodyPr>
            <a:normAutofit fontScale="92500" lnSpcReduction="10000"/>
          </a:bodyPr>
          <a:lstStyle/>
          <a:p>
            <a:r>
              <a:rPr lang="en-US" dirty="0"/>
              <a:t>More specifically, the project “</a:t>
            </a:r>
            <a:r>
              <a:rPr lang="en-US" dirty="0" err="1"/>
              <a:t>Nuestras</a:t>
            </a:r>
            <a:r>
              <a:rPr lang="en-US" dirty="0"/>
              <a:t> </a:t>
            </a:r>
            <a:r>
              <a:rPr lang="en-US" dirty="0" err="1"/>
              <a:t>Historias</a:t>
            </a:r>
            <a:r>
              <a:rPr lang="en-US" dirty="0"/>
              <a:t> </a:t>
            </a:r>
            <a:r>
              <a:rPr lang="en-US" dirty="0" err="1"/>
              <a:t>en</a:t>
            </a:r>
            <a:r>
              <a:rPr lang="en-US" dirty="0"/>
              <a:t> </a:t>
            </a:r>
            <a:r>
              <a:rPr lang="en-US" dirty="0" err="1"/>
              <a:t>Familia</a:t>
            </a:r>
            <a:r>
              <a:rPr lang="en-US" dirty="0"/>
              <a:t>”, uses storytelling and Latino </a:t>
            </a:r>
            <a:r>
              <a:rPr lang="en-US" dirty="0" err="1"/>
              <a:t>dichos</a:t>
            </a:r>
            <a:r>
              <a:rPr lang="en-US" dirty="0"/>
              <a:t> and mythologies as a structuring metaphor for the exploration of immigration experiences to help participants construct meaning and identity and reestablish social and cultural ties broken by immigration.  We employ a strength-based narrative methodology to enable parents and children to develop empowering stories about their lives, which are rooted in their cultural and social histories.</a:t>
            </a:r>
          </a:p>
          <a:p>
            <a:endParaRPr lang="en-US" dirty="0"/>
          </a:p>
        </p:txBody>
      </p:sp>
    </p:spTree>
    <p:extLst>
      <p:ext uri="{BB962C8B-B14F-4D97-AF65-F5344CB8AC3E}">
        <p14:creationId xmlns:p14="http://schemas.microsoft.com/office/powerpoint/2010/main" val="4052401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 of my element	</a:t>
            </a:r>
          </a:p>
        </p:txBody>
      </p:sp>
      <p:sp>
        <p:nvSpPr>
          <p:cNvPr id="3" name="Content Placeholder 2"/>
          <p:cNvSpPr>
            <a:spLocks noGrp="1"/>
          </p:cNvSpPr>
          <p:nvPr>
            <p:ph idx="1"/>
          </p:nvPr>
        </p:nvSpPr>
        <p:spPr/>
        <p:txBody>
          <a:bodyPr/>
          <a:lstStyle/>
          <a:p>
            <a:r>
              <a:rPr lang="en-US" dirty="0"/>
              <a:t>Tell a few jokes</a:t>
            </a:r>
          </a:p>
          <a:p>
            <a:r>
              <a:rPr lang="en-US" dirty="0"/>
              <a:t>Find the person who will  hold me with eye contact</a:t>
            </a:r>
          </a:p>
          <a:p>
            <a:r>
              <a:rPr lang="en-US" dirty="0"/>
              <a:t>Look for friendly faces</a:t>
            </a:r>
          </a:p>
          <a:p>
            <a:endParaRPr lang="en-US" dirty="0"/>
          </a:p>
        </p:txBody>
      </p:sp>
    </p:spTree>
    <p:extLst>
      <p:ext uri="{BB962C8B-B14F-4D97-AF65-F5344CB8AC3E}">
        <p14:creationId xmlns:p14="http://schemas.microsoft.com/office/powerpoint/2010/main" val="149063597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49387"/>
          </a:xfrm>
        </p:spPr>
        <p:txBody>
          <a:bodyPr>
            <a:normAutofit fontScale="90000"/>
          </a:bodyPr>
          <a:lstStyle/>
          <a:p>
            <a:r>
              <a:rPr lang="es-PE" b="1" dirty="0"/>
              <a:t>Nuestras Historias en Familia (</a:t>
            </a:r>
            <a:r>
              <a:rPr lang="es-PE" b="1" dirty="0" err="1"/>
              <a:t>NHeF</a:t>
            </a:r>
            <a:r>
              <a:rPr lang="es-PE" b="1" dirty="0"/>
              <a:t>)</a:t>
            </a:r>
            <a:endParaRPr lang="en-US" dirty="0"/>
          </a:p>
        </p:txBody>
      </p:sp>
      <p:sp>
        <p:nvSpPr>
          <p:cNvPr id="3" name="Content Placeholder 2"/>
          <p:cNvSpPr>
            <a:spLocks noGrp="1"/>
          </p:cNvSpPr>
          <p:nvPr>
            <p:ph idx="1"/>
          </p:nvPr>
        </p:nvSpPr>
        <p:spPr>
          <a:xfrm>
            <a:off x="457200" y="924026"/>
            <a:ext cx="8229600" cy="5419022"/>
          </a:xfrm>
        </p:spPr>
        <p:txBody>
          <a:bodyPr>
            <a:normAutofit fontScale="92500" lnSpcReduction="10000"/>
          </a:bodyPr>
          <a:lstStyle/>
          <a:p>
            <a:r>
              <a:rPr lang="en-US" b="1" dirty="0"/>
              <a:t> Sample Interview Questions:</a:t>
            </a:r>
            <a:endParaRPr lang="en-US" dirty="0"/>
          </a:p>
          <a:p>
            <a:pPr lvl="0"/>
            <a:r>
              <a:rPr lang="en-US" dirty="0"/>
              <a:t>Who participated in the decision to move to the U.S.?</a:t>
            </a:r>
          </a:p>
          <a:p>
            <a:pPr lvl="0"/>
            <a:r>
              <a:rPr lang="en-US" dirty="0"/>
              <a:t>Who came and who stayed behind?</a:t>
            </a:r>
          </a:p>
          <a:p>
            <a:pPr lvl="0"/>
            <a:r>
              <a:rPr lang="en-US" dirty="0"/>
              <a:t>Was this a planned decision or was it sudden?</a:t>
            </a:r>
          </a:p>
          <a:p>
            <a:pPr lvl="0"/>
            <a:r>
              <a:rPr lang="en-US" dirty="0"/>
              <a:t>How did you prepare to leave?</a:t>
            </a:r>
          </a:p>
          <a:p>
            <a:pPr lvl="0"/>
            <a:r>
              <a:rPr lang="en-US" dirty="0"/>
              <a:t>What did you tell the children?</a:t>
            </a:r>
          </a:p>
          <a:p>
            <a:pPr lvl="0"/>
            <a:r>
              <a:rPr lang="en-US" dirty="0"/>
              <a:t>Has the family saved money or are they borrowing form family/friends?</a:t>
            </a:r>
          </a:p>
          <a:p>
            <a:pPr lvl="0"/>
            <a:r>
              <a:rPr lang="en-US" dirty="0"/>
              <a:t>Where the family members (adults and children) say goodbye to their loved ones?</a:t>
            </a:r>
          </a:p>
          <a:p>
            <a:endParaRPr lang="en-US" dirty="0"/>
          </a:p>
        </p:txBody>
      </p:sp>
    </p:spTree>
    <p:extLst>
      <p:ext uri="{BB962C8B-B14F-4D97-AF65-F5344CB8AC3E}">
        <p14:creationId xmlns:p14="http://schemas.microsoft.com/office/powerpoint/2010/main" val="20646575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41893"/>
          </a:xfrm>
        </p:spPr>
        <p:txBody>
          <a:bodyPr>
            <a:normAutofit fontScale="90000"/>
          </a:bodyPr>
          <a:lstStyle/>
          <a:p>
            <a:r>
              <a:rPr lang="es-PE" b="1" dirty="0"/>
              <a:t>Nuestras Historias en Familia (</a:t>
            </a:r>
            <a:r>
              <a:rPr lang="es-PE" b="1" dirty="0" err="1"/>
              <a:t>NHeF</a:t>
            </a:r>
            <a:r>
              <a:rPr lang="es-PE" b="1" dirty="0"/>
              <a:t>)</a:t>
            </a:r>
            <a:endParaRPr lang="en-US" dirty="0"/>
          </a:p>
        </p:txBody>
      </p:sp>
      <p:sp>
        <p:nvSpPr>
          <p:cNvPr id="3" name="Content Placeholder 2"/>
          <p:cNvSpPr>
            <a:spLocks noGrp="1"/>
          </p:cNvSpPr>
          <p:nvPr>
            <p:ph idx="1"/>
          </p:nvPr>
        </p:nvSpPr>
        <p:spPr>
          <a:xfrm>
            <a:off x="457200" y="1116531"/>
            <a:ext cx="8229600" cy="5009633"/>
          </a:xfrm>
        </p:spPr>
        <p:txBody>
          <a:bodyPr>
            <a:normAutofit fontScale="92500" lnSpcReduction="20000"/>
          </a:bodyPr>
          <a:lstStyle/>
          <a:p>
            <a:pPr marL="0" indent="0" algn="ctr">
              <a:buNone/>
            </a:pPr>
            <a:r>
              <a:rPr lang="en-US" dirty="0"/>
              <a:t>By implementing this pilot prevention project our goals are:</a:t>
            </a:r>
          </a:p>
          <a:p>
            <a:pPr lvl="0"/>
            <a:r>
              <a:rPr lang="en-US" dirty="0"/>
              <a:t>Facilitate connection and communication between parents and child/children.</a:t>
            </a:r>
          </a:p>
          <a:p>
            <a:pPr lvl="0"/>
            <a:r>
              <a:rPr lang="en-US" dirty="0"/>
              <a:t>Celebrate their ethnic identity and maintain a sense of belonging with one’s heritage and a continuance of cultural values and practices.</a:t>
            </a:r>
          </a:p>
          <a:p>
            <a:pPr lvl="0"/>
            <a:r>
              <a:rPr lang="en-US" dirty="0"/>
              <a:t>3. Support the process of selective acculturation with families maintaining healthy connections to both cultures.</a:t>
            </a:r>
          </a:p>
          <a:p>
            <a:pPr lvl="0"/>
            <a:r>
              <a:rPr lang="en-US" dirty="0"/>
              <a:t>4. Empower parents to act as protectors and authorities in their children’s lives.</a:t>
            </a:r>
          </a:p>
          <a:p>
            <a:endParaRPr lang="en-US" dirty="0"/>
          </a:p>
        </p:txBody>
      </p:sp>
    </p:spTree>
    <p:extLst>
      <p:ext uri="{BB962C8B-B14F-4D97-AF65-F5344CB8AC3E}">
        <p14:creationId xmlns:p14="http://schemas.microsoft.com/office/powerpoint/2010/main" val="160882459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3629"/>
            <a:ext cx="8229600" cy="644893"/>
          </a:xfrm>
        </p:spPr>
        <p:txBody>
          <a:bodyPr>
            <a:normAutofit fontScale="90000"/>
          </a:bodyPr>
          <a:lstStyle/>
          <a:p>
            <a:r>
              <a:rPr lang="es-PE" b="1" dirty="0"/>
              <a:t>Nuestras Historias en Familia (</a:t>
            </a:r>
            <a:r>
              <a:rPr lang="es-PE" b="1" dirty="0" err="1"/>
              <a:t>NHeF</a:t>
            </a:r>
            <a:r>
              <a:rPr lang="es-PE" b="1" dirty="0"/>
              <a:t>)</a:t>
            </a:r>
            <a:endParaRPr lang="en-US" dirty="0"/>
          </a:p>
        </p:txBody>
      </p:sp>
      <p:sp>
        <p:nvSpPr>
          <p:cNvPr id="3" name="Content Placeholder 2"/>
          <p:cNvSpPr>
            <a:spLocks noGrp="1"/>
          </p:cNvSpPr>
          <p:nvPr>
            <p:ph idx="1"/>
          </p:nvPr>
        </p:nvSpPr>
        <p:spPr>
          <a:xfrm>
            <a:off x="457200" y="808522"/>
            <a:ext cx="8229600" cy="5317641"/>
          </a:xfrm>
        </p:spPr>
        <p:txBody>
          <a:bodyPr>
            <a:normAutofit fontScale="85000" lnSpcReduction="20000"/>
          </a:bodyPr>
          <a:lstStyle/>
          <a:p>
            <a:r>
              <a:rPr lang="en-US" dirty="0"/>
              <a:t>Our objectives are:</a:t>
            </a:r>
          </a:p>
          <a:p>
            <a:pPr lvl="0"/>
            <a:r>
              <a:rPr lang="en-US" dirty="0"/>
              <a:t>Support the creation of personal strength-based immigration/identity narratives in a communal setting.</a:t>
            </a:r>
          </a:p>
          <a:p>
            <a:pPr lvl="0"/>
            <a:r>
              <a:rPr lang="en-US" dirty="0"/>
              <a:t>Use the oral tradition of storytelling as a vehicle to transmit values, cultural norms and an intergenerational identity.</a:t>
            </a:r>
          </a:p>
          <a:p>
            <a:pPr lvl="0"/>
            <a:r>
              <a:rPr lang="en-US" dirty="0"/>
              <a:t>Educate parents regarding selective acculturation and use culturally relevant myths, legends and their personal narratives to honor losses, to highlight internal and external resources and to create cultural bridges.</a:t>
            </a:r>
          </a:p>
          <a:p>
            <a:pPr lvl="0"/>
            <a:r>
              <a:rPr lang="en-US" dirty="0"/>
              <a:t> Identify and then share how strengths and resources can be or are currently used in their daily lives or in family related activities.</a:t>
            </a:r>
          </a:p>
          <a:p>
            <a:endParaRPr lang="en-US" dirty="0"/>
          </a:p>
        </p:txBody>
      </p:sp>
    </p:spTree>
    <p:extLst>
      <p:ext uri="{BB962C8B-B14F-4D97-AF65-F5344CB8AC3E}">
        <p14:creationId xmlns:p14="http://schemas.microsoft.com/office/powerpoint/2010/main" val="211808717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3256"/>
            <a:ext cx="8229600" cy="644892"/>
          </a:xfrm>
        </p:spPr>
        <p:txBody>
          <a:bodyPr>
            <a:normAutofit fontScale="90000"/>
          </a:bodyPr>
          <a:lstStyle/>
          <a:p>
            <a:r>
              <a:rPr lang="es-PE" b="1" dirty="0"/>
              <a:t>Nuestras Historias en Familia (</a:t>
            </a:r>
            <a:r>
              <a:rPr lang="es-PE" b="1" dirty="0" err="1"/>
              <a:t>NHeF</a:t>
            </a:r>
            <a:r>
              <a:rPr lang="es-PE" b="1" dirty="0"/>
              <a:t>)</a:t>
            </a:r>
            <a:endParaRPr lang="en-US" dirty="0"/>
          </a:p>
        </p:txBody>
      </p:sp>
      <p:sp>
        <p:nvSpPr>
          <p:cNvPr id="3" name="Content Placeholder 2"/>
          <p:cNvSpPr>
            <a:spLocks noGrp="1"/>
          </p:cNvSpPr>
          <p:nvPr>
            <p:ph idx="1"/>
          </p:nvPr>
        </p:nvSpPr>
        <p:spPr>
          <a:xfrm>
            <a:off x="457200" y="914400"/>
            <a:ext cx="8229600" cy="5515276"/>
          </a:xfrm>
        </p:spPr>
        <p:txBody>
          <a:bodyPr>
            <a:normAutofit fontScale="70000" lnSpcReduction="20000"/>
          </a:bodyPr>
          <a:lstStyle/>
          <a:p>
            <a:pPr marL="0" indent="0">
              <a:buNone/>
            </a:pPr>
            <a:r>
              <a:rPr lang="en-US" dirty="0"/>
              <a:t>	</a:t>
            </a:r>
          </a:p>
          <a:p>
            <a:pPr marL="0" indent="0">
              <a:buNone/>
            </a:pPr>
            <a:r>
              <a:rPr lang="en-US" dirty="0"/>
              <a:t>	8 session Spanish-language group for 6-8 Latino families 	participating in primary prevention program targeting the 	promotion of selective acculturation (bilingualism, strong 	family 	relations, and positive educational outcomes. 	Parents and 	children meet simultaneously in separate 	groups. (Group 	sessions can be extended to 10 sessions)</a:t>
            </a:r>
          </a:p>
          <a:p>
            <a:pPr marL="0" indent="0">
              <a:buNone/>
            </a:pPr>
            <a:endParaRPr lang="en-US" b="1" dirty="0"/>
          </a:p>
          <a:p>
            <a:pPr marL="0" indent="0">
              <a:buNone/>
            </a:pPr>
            <a:r>
              <a:rPr lang="en-US" b="1" dirty="0"/>
              <a:t>	Goals:</a:t>
            </a:r>
            <a:r>
              <a:rPr lang="en-US" dirty="0"/>
              <a:t> Facilitate member’s identification of family strengths and 	resources through discussion, arts interventions, and homework 	assignments. Increase children’s awareness of family cultural 	context through use of genogram or family portrait; identification 	of current cultural practices; sharing of family myths and stories; 	creation of bridges between “old country” and “new country”. 	Strengthen cultural identity; decrease acculturative stress; increase 	selective acculturation; facilitate communication between children 	and parents.</a:t>
            </a:r>
          </a:p>
          <a:p>
            <a:endParaRPr lang="en-US" dirty="0"/>
          </a:p>
        </p:txBody>
      </p:sp>
    </p:spTree>
    <p:extLst>
      <p:ext uri="{BB962C8B-B14F-4D97-AF65-F5344CB8AC3E}">
        <p14:creationId xmlns:p14="http://schemas.microsoft.com/office/powerpoint/2010/main" val="168002657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3256"/>
            <a:ext cx="8229600" cy="644892"/>
          </a:xfrm>
        </p:spPr>
        <p:txBody>
          <a:bodyPr>
            <a:normAutofit fontScale="90000"/>
          </a:bodyPr>
          <a:lstStyle/>
          <a:p>
            <a:r>
              <a:rPr lang="es-PE" b="1" dirty="0"/>
              <a:t>Nuestras Historias en Familia (</a:t>
            </a:r>
            <a:r>
              <a:rPr lang="es-PE" b="1" dirty="0" err="1"/>
              <a:t>NHeF</a:t>
            </a:r>
            <a:r>
              <a:rPr lang="es-PE" b="1" dirty="0"/>
              <a:t>)</a:t>
            </a:r>
            <a:endParaRPr lang="en-US" dirty="0"/>
          </a:p>
        </p:txBody>
      </p:sp>
      <p:sp>
        <p:nvSpPr>
          <p:cNvPr id="3" name="Content Placeholder 2"/>
          <p:cNvSpPr>
            <a:spLocks noGrp="1"/>
          </p:cNvSpPr>
          <p:nvPr>
            <p:ph idx="1"/>
          </p:nvPr>
        </p:nvSpPr>
        <p:spPr>
          <a:xfrm>
            <a:off x="457200" y="914400"/>
            <a:ext cx="8229600" cy="5211763"/>
          </a:xfrm>
        </p:spPr>
        <p:txBody>
          <a:bodyPr>
            <a:normAutofit fontScale="70000" lnSpcReduction="20000"/>
          </a:bodyPr>
          <a:lstStyle/>
          <a:p>
            <a:r>
              <a:rPr lang="en-US" b="1" dirty="0"/>
              <a:t>Adults group proposal:</a:t>
            </a:r>
            <a:endParaRPr lang="en-US" dirty="0"/>
          </a:p>
          <a:p>
            <a:r>
              <a:rPr lang="en-US" dirty="0"/>
              <a:t>Sessions 1-2: Introduction/ establishing ‘</a:t>
            </a:r>
            <a:r>
              <a:rPr lang="en-US" dirty="0" err="1"/>
              <a:t>confianza</a:t>
            </a:r>
            <a:r>
              <a:rPr lang="en-US" dirty="0"/>
              <a:t>’/selective acculturation/ ethnic identity</a:t>
            </a:r>
          </a:p>
          <a:p>
            <a:r>
              <a:rPr lang="en-US" b="1" dirty="0"/>
              <a:t>Session 1:</a:t>
            </a:r>
            <a:r>
              <a:rPr lang="en-US" dirty="0"/>
              <a:t> Introduction to purpose and structure of group; creation of group rules; introduction of group members by sharing their name, origin or meaning of their name, name of family members.</a:t>
            </a:r>
          </a:p>
          <a:p>
            <a:r>
              <a:rPr lang="en-US" dirty="0"/>
              <a:t>Group facilitator will provide psychoeducation around selective acculturation and a) the importance to maintain connections and validate cultural heritage, b) the importance of play as a connection to the magical realism to reinforce cultural resilience and foster interconnectedness and communication with children. Parents will share stories something meaningful from their culture, ancestors or personal experience and/or experiences of discrimination. Members will be asked for myths of their origins that they are familiar with and will be informed of their children’s homework.</a:t>
            </a:r>
          </a:p>
          <a:p>
            <a:endParaRPr lang="en-US" dirty="0"/>
          </a:p>
        </p:txBody>
      </p:sp>
    </p:spTree>
    <p:extLst>
      <p:ext uri="{BB962C8B-B14F-4D97-AF65-F5344CB8AC3E}">
        <p14:creationId xmlns:p14="http://schemas.microsoft.com/office/powerpoint/2010/main" val="19778585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3256"/>
            <a:ext cx="8229600" cy="644892"/>
          </a:xfrm>
        </p:spPr>
        <p:txBody>
          <a:bodyPr>
            <a:normAutofit fontScale="90000"/>
          </a:bodyPr>
          <a:lstStyle/>
          <a:p>
            <a:r>
              <a:rPr lang="es-PE" b="1" dirty="0"/>
              <a:t>Nuestras Historias en Familia (</a:t>
            </a:r>
            <a:r>
              <a:rPr lang="es-PE" b="1" dirty="0" err="1"/>
              <a:t>NHeF</a:t>
            </a:r>
            <a:r>
              <a:rPr lang="es-PE" b="1" dirty="0"/>
              <a:t>)</a:t>
            </a:r>
            <a:endParaRPr lang="en-US" dirty="0"/>
          </a:p>
        </p:txBody>
      </p:sp>
      <p:sp>
        <p:nvSpPr>
          <p:cNvPr id="3" name="Content Placeholder 2"/>
          <p:cNvSpPr>
            <a:spLocks noGrp="1"/>
          </p:cNvSpPr>
          <p:nvPr>
            <p:ph idx="1"/>
          </p:nvPr>
        </p:nvSpPr>
        <p:spPr>
          <a:xfrm>
            <a:off x="457200" y="914400"/>
            <a:ext cx="8229600" cy="5211763"/>
          </a:xfrm>
        </p:spPr>
        <p:txBody>
          <a:bodyPr>
            <a:normAutofit fontScale="77500" lnSpcReduction="20000"/>
          </a:bodyPr>
          <a:lstStyle/>
          <a:p>
            <a:pPr marL="0" indent="0">
              <a:buNone/>
            </a:pPr>
            <a:r>
              <a:rPr lang="en-US" b="1" dirty="0"/>
              <a:t>	</a:t>
            </a:r>
          </a:p>
          <a:p>
            <a:pPr marL="0" indent="0">
              <a:buNone/>
            </a:pPr>
            <a:r>
              <a:rPr lang="en-US" b="1" dirty="0"/>
              <a:t>	Session 2:</a:t>
            </a:r>
            <a:r>
              <a:rPr lang="en-US" dirty="0"/>
              <a:t> Group facilitator will narrate a myth from Latin 	origin. The myth will be selected according to the origins 	of the participants and highlight strengths, resiliency and 	cultural resources to overcome challenges. Members will 	elaborate on the characteristics of the protagonists and on 	the symbols of the myth identifying strengths and 	resources, internal and external. Group facilitator will 	guide a warm up activity that will lead to the embodiment 	of the protagonists and their strengths. Finally, members 	will reflect on the identified strengths and resources and 	how do they relate to their characters and everyday lives. 	To close group facilitator will introduce the process of 	creating their myth/personal story or ‘</a:t>
            </a:r>
            <a:r>
              <a:rPr lang="en-US" dirty="0" err="1"/>
              <a:t>testimonio</a:t>
            </a:r>
            <a:r>
              <a:rPr lang="en-US" dirty="0"/>
              <a:t>’ of their 	immigration journey that may include all spectrum of 	reality, from literal to mythological.</a:t>
            </a:r>
          </a:p>
          <a:p>
            <a:endParaRPr lang="en-US" dirty="0"/>
          </a:p>
        </p:txBody>
      </p:sp>
    </p:spTree>
    <p:extLst>
      <p:ext uri="{BB962C8B-B14F-4D97-AF65-F5344CB8AC3E}">
        <p14:creationId xmlns:p14="http://schemas.microsoft.com/office/powerpoint/2010/main" val="10372650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3256"/>
            <a:ext cx="8229600" cy="644892"/>
          </a:xfrm>
        </p:spPr>
        <p:txBody>
          <a:bodyPr>
            <a:normAutofit fontScale="90000"/>
          </a:bodyPr>
          <a:lstStyle/>
          <a:p>
            <a:r>
              <a:rPr lang="es-PE" b="1" dirty="0"/>
              <a:t>Nuestras Historias en Familia (</a:t>
            </a:r>
            <a:r>
              <a:rPr lang="es-PE" b="1" dirty="0" err="1"/>
              <a:t>NHeF</a:t>
            </a:r>
            <a:r>
              <a:rPr lang="es-PE" b="1" dirty="0"/>
              <a:t>)</a:t>
            </a:r>
            <a:endParaRPr lang="en-US" dirty="0"/>
          </a:p>
        </p:txBody>
      </p:sp>
      <p:sp>
        <p:nvSpPr>
          <p:cNvPr id="3" name="Content Placeholder 2"/>
          <p:cNvSpPr>
            <a:spLocks noGrp="1"/>
          </p:cNvSpPr>
          <p:nvPr>
            <p:ph idx="1"/>
          </p:nvPr>
        </p:nvSpPr>
        <p:spPr>
          <a:xfrm>
            <a:off x="457200" y="914400"/>
            <a:ext cx="8229600" cy="5211763"/>
          </a:xfrm>
        </p:spPr>
        <p:txBody>
          <a:bodyPr>
            <a:normAutofit fontScale="85000" lnSpcReduction="20000"/>
          </a:bodyPr>
          <a:lstStyle/>
          <a:p>
            <a:r>
              <a:rPr lang="en-US" dirty="0"/>
              <a:t>3-6 Middle stages: Creating personal narratives/ ‘</a:t>
            </a:r>
            <a:r>
              <a:rPr lang="en-US" dirty="0" err="1"/>
              <a:t>testimonios</a:t>
            </a:r>
            <a:r>
              <a:rPr lang="en-US" dirty="0"/>
              <a:t>’</a:t>
            </a:r>
          </a:p>
          <a:p>
            <a:r>
              <a:rPr lang="en-US" dirty="0"/>
              <a:t> </a:t>
            </a:r>
          </a:p>
          <a:p>
            <a:r>
              <a:rPr lang="en-US" b="1" dirty="0"/>
              <a:t>Session 3:</a:t>
            </a:r>
            <a:r>
              <a:rPr lang="en-US" dirty="0"/>
              <a:t> Group facilitator introduces the three migratory stages and focuses on the first stage, the pre-migration. Parents will reflect on their a) Place of origin/ancestors, b) the context of the family in their country, c) the decision making process to immigrate to U.S and will initiate the process of writing their story, as a myth or as a testimony or integrating aspects of both. During this process parents will be encouraged to identify losses, strengths and resources and to create symbols with clay and/or other construction materials. To close parents will share in small groups their process.</a:t>
            </a:r>
          </a:p>
        </p:txBody>
      </p:sp>
    </p:spTree>
    <p:extLst>
      <p:ext uri="{BB962C8B-B14F-4D97-AF65-F5344CB8AC3E}">
        <p14:creationId xmlns:p14="http://schemas.microsoft.com/office/powerpoint/2010/main" val="294486246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3256"/>
            <a:ext cx="8229600" cy="644892"/>
          </a:xfrm>
        </p:spPr>
        <p:txBody>
          <a:bodyPr>
            <a:normAutofit fontScale="90000"/>
          </a:bodyPr>
          <a:lstStyle/>
          <a:p>
            <a:r>
              <a:rPr lang="es-PE" b="1" dirty="0"/>
              <a:t>Nuestras Historias en Familia (</a:t>
            </a:r>
            <a:r>
              <a:rPr lang="es-PE" b="1" dirty="0" err="1"/>
              <a:t>NHeF</a:t>
            </a:r>
            <a:r>
              <a:rPr lang="es-PE" b="1" dirty="0"/>
              <a:t>)</a:t>
            </a:r>
            <a:endParaRPr lang="en-US" dirty="0"/>
          </a:p>
        </p:txBody>
      </p:sp>
      <p:sp>
        <p:nvSpPr>
          <p:cNvPr id="3" name="Content Placeholder 2"/>
          <p:cNvSpPr>
            <a:spLocks noGrp="1"/>
          </p:cNvSpPr>
          <p:nvPr>
            <p:ph idx="1"/>
          </p:nvPr>
        </p:nvSpPr>
        <p:spPr>
          <a:xfrm>
            <a:off x="457200" y="914400"/>
            <a:ext cx="8229600" cy="5476775"/>
          </a:xfrm>
        </p:spPr>
        <p:txBody>
          <a:bodyPr>
            <a:normAutofit fontScale="55000" lnSpcReduction="20000"/>
          </a:bodyPr>
          <a:lstStyle/>
          <a:p>
            <a:pPr marL="0" indent="0">
              <a:buNone/>
            </a:pPr>
            <a:r>
              <a:rPr lang="en-US" b="1" dirty="0"/>
              <a:t>	Session 4:</a:t>
            </a:r>
            <a:r>
              <a:rPr lang="en-US" dirty="0"/>
              <a:t> Parents continue the process of writing their story entering into the 	second migratory stage, the journey, that refers to the moment of separation and 	crossing the borders. Similarly, during this process parents will be encouraged to 	identify losses, strengths and resources and to create symbols with clay and/or 	other construction materials. Finally parents will create collectively an altar to 	honor the losses and identify what connections still remain and possible 	strengths as an outcome of the loss.</a:t>
            </a:r>
          </a:p>
          <a:p>
            <a:pPr marL="0" indent="0">
              <a:buNone/>
            </a:pPr>
            <a:r>
              <a:rPr lang="en-US" dirty="0"/>
              <a:t> </a:t>
            </a:r>
          </a:p>
          <a:p>
            <a:pPr marL="0" indent="0">
              <a:buNone/>
            </a:pPr>
            <a:r>
              <a:rPr lang="en-US" b="1" dirty="0"/>
              <a:t>	Session 5:</a:t>
            </a:r>
            <a:r>
              <a:rPr lang="en-US" dirty="0"/>
              <a:t> Parents continue the process of writing their story entering into the 	third migratory stage: the context of reception to this country and the adaptation 	process. Similarly, during this process parents will be encouraged to identify 	losses, strengths and resources and to create symbols with clay and/or other 	construction materials that will be included in the altar. As a group we will reflect 	on strengths and resources that help overcome difficulties in their everyday 	challenges.</a:t>
            </a:r>
          </a:p>
          <a:p>
            <a:pPr marL="0" indent="0">
              <a:buNone/>
            </a:pPr>
            <a:r>
              <a:rPr lang="en-US" dirty="0"/>
              <a:t> </a:t>
            </a:r>
          </a:p>
          <a:p>
            <a:pPr marL="0" indent="0">
              <a:buNone/>
            </a:pPr>
            <a:r>
              <a:rPr lang="en-US" b="1" dirty="0"/>
              <a:t>	Session 6: </a:t>
            </a:r>
            <a:r>
              <a:rPr lang="en-US" dirty="0"/>
              <a:t>Parents conclude the process of writing their story by integrating all 	parts and adding hopes and visions for their future. Group facilitator will guide a 	movement activity that will facilitate the parents to share the essence of their 	story in small groups with movement and sound. Parents in small groups 	continue exploring on ways that they can narrate their story to their children.</a:t>
            </a:r>
          </a:p>
          <a:p>
            <a:endParaRPr lang="en-US" dirty="0"/>
          </a:p>
        </p:txBody>
      </p:sp>
    </p:spTree>
    <p:extLst>
      <p:ext uri="{BB962C8B-B14F-4D97-AF65-F5344CB8AC3E}">
        <p14:creationId xmlns:p14="http://schemas.microsoft.com/office/powerpoint/2010/main" val="33681852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3256"/>
            <a:ext cx="8229600" cy="644892"/>
          </a:xfrm>
        </p:spPr>
        <p:txBody>
          <a:bodyPr>
            <a:normAutofit fontScale="90000"/>
          </a:bodyPr>
          <a:lstStyle/>
          <a:p>
            <a:r>
              <a:rPr lang="es-PE" b="1" dirty="0"/>
              <a:t>Nuestras Historias en Familia (</a:t>
            </a:r>
            <a:r>
              <a:rPr lang="es-PE" b="1" dirty="0" err="1"/>
              <a:t>NHeF</a:t>
            </a:r>
            <a:r>
              <a:rPr lang="es-PE" b="1" dirty="0"/>
              <a:t>)</a:t>
            </a:r>
            <a:endParaRPr lang="en-US" dirty="0"/>
          </a:p>
        </p:txBody>
      </p:sp>
      <p:sp>
        <p:nvSpPr>
          <p:cNvPr id="3" name="Content Placeholder 2"/>
          <p:cNvSpPr>
            <a:spLocks noGrp="1"/>
          </p:cNvSpPr>
          <p:nvPr>
            <p:ph idx="1"/>
          </p:nvPr>
        </p:nvSpPr>
        <p:spPr>
          <a:xfrm>
            <a:off x="457200" y="914400"/>
            <a:ext cx="8229600" cy="5211763"/>
          </a:xfrm>
        </p:spPr>
        <p:txBody>
          <a:bodyPr>
            <a:normAutofit fontScale="47500" lnSpcReduction="20000"/>
          </a:bodyPr>
          <a:lstStyle/>
          <a:p>
            <a:pPr marL="0" indent="0" algn="ctr">
              <a:buNone/>
            </a:pPr>
            <a:r>
              <a:rPr lang="en-US" b="1" dirty="0"/>
              <a:t>Children’s group proposal:</a:t>
            </a:r>
            <a:endParaRPr lang="en-US" dirty="0"/>
          </a:p>
          <a:p>
            <a:pPr marL="0" indent="0" algn="ctr">
              <a:buNone/>
            </a:pPr>
            <a:r>
              <a:rPr lang="en-US" dirty="0"/>
              <a:t>Sessions 1-3--Introduction/ family genograms/ cultural practices in the home</a:t>
            </a:r>
          </a:p>
          <a:p>
            <a:endParaRPr lang="en-US" b="1" dirty="0"/>
          </a:p>
          <a:p>
            <a:pPr marL="0" indent="0">
              <a:buNone/>
            </a:pPr>
            <a:r>
              <a:rPr lang="en-US" b="1" dirty="0"/>
              <a:t>	Session 1:</a:t>
            </a:r>
            <a:r>
              <a:rPr lang="en-US" dirty="0"/>
              <a:t> Introduction to purpose and structure of group; creation of group rules; introduction of 	group members by sharing their name, origin or meaning of their name, name of family members. 	Children will be given choice of expressive arts interventions: create illustrated family portrait or 	create illustrated family genogram. Children will be given family tree worksheet to assist in 	identifying extended family members living in United States and living in family’s country of origin.</a:t>
            </a:r>
          </a:p>
          <a:p>
            <a:pPr marL="0" indent="0">
              <a:buNone/>
            </a:pPr>
            <a:r>
              <a:rPr lang="en-US" dirty="0"/>
              <a:t>	</a:t>
            </a:r>
            <a:r>
              <a:rPr lang="en-US" i="1" dirty="0"/>
              <a:t>Homework: Complete family tree worksheet at home with help of parents.</a:t>
            </a:r>
          </a:p>
          <a:p>
            <a:pPr marL="0" indent="0">
              <a:buNone/>
            </a:pPr>
            <a:endParaRPr lang="en-US" dirty="0"/>
          </a:p>
          <a:p>
            <a:pPr marL="0" indent="0">
              <a:buNone/>
            </a:pPr>
            <a:r>
              <a:rPr lang="en-US" b="1" dirty="0"/>
              <a:t>	Session 2:</a:t>
            </a:r>
            <a:r>
              <a:rPr lang="en-US" dirty="0"/>
              <a:t> Completion of family portrait or genogram arts intervention. Children will utilize 	storytelling to present completed project and to share about one member of their family with the 	group.</a:t>
            </a:r>
          </a:p>
          <a:p>
            <a:pPr marL="0" indent="0">
              <a:buNone/>
            </a:pPr>
            <a:r>
              <a:rPr lang="en-US" dirty="0"/>
              <a:t>	Group facilitator will introduce and model storytelling techniques. </a:t>
            </a:r>
          </a:p>
          <a:p>
            <a:pPr marL="0" indent="0">
              <a:buNone/>
            </a:pPr>
            <a:r>
              <a:rPr lang="en-US" dirty="0"/>
              <a:t>	</a:t>
            </a:r>
            <a:r>
              <a:rPr lang="en-US" i="1" dirty="0"/>
              <a:t>Homework: Complete worksheet identifying current family cultural practices (i.e., family meals, 	rituals, celebrations, religious ceremonies) with help of parents. </a:t>
            </a:r>
          </a:p>
          <a:p>
            <a:endParaRPr lang="en-US" dirty="0"/>
          </a:p>
          <a:p>
            <a:pPr marL="0" indent="0">
              <a:buNone/>
            </a:pPr>
            <a:r>
              <a:rPr lang="en-US" dirty="0"/>
              <a:t> </a:t>
            </a:r>
          </a:p>
          <a:p>
            <a:pPr marL="0" indent="0">
              <a:buNone/>
            </a:pPr>
            <a:r>
              <a:rPr lang="en-US" b="1" dirty="0"/>
              <a:t>	Session 3:</a:t>
            </a:r>
            <a:r>
              <a:rPr lang="en-US" dirty="0"/>
              <a:t> Expressive arts intervention illustrating current family cultural practices (i.e., family 	meals, rituals, religious events). Children will share illustrations with group. Discussion of how 		family practices are similar to and different from those done in parent’s country of origin. 	Discussion of personal significance and meaning of family practices.  </a:t>
            </a:r>
          </a:p>
          <a:p>
            <a:pPr marL="0" indent="0">
              <a:buNone/>
            </a:pPr>
            <a:r>
              <a:rPr lang="en-US" dirty="0"/>
              <a:t>	</a:t>
            </a:r>
            <a:r>
              <a:rPr lang="en-US" i="1" dirty="0"/>
              <a:t>Homework: Children will ask parents to tell them a story or legend from their country of origin.  </a:t>
            </a:r>
          </a:p>
        </p:txBody>
      </p:sp>
    </p:spTree>
    <p:extLst>
      <p:ext uri="{BB962C8B-B14F-4D97-AF65-F5344CB8AC3E}">
        <p14:creationId xmlns:p14="http://schemas.microsoft.com/office/powerpoint/2010/main" val="420140947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3256"/>
            <a:ext cx="8229600" cy="644892"/>
          </a:xfrm>
        </p:spPr>
        <p:txBody>
          <a:bodyPr>
            <a:normAutofit fontScale="90000"/>
          </a:bodyPr>
          <a:lstStyle/>
          <a:p>
            <a:r>
              <a:rPr lang="es-PE" b="1" dirty="0"/>
              <a:t>Nuestras Historias en Familia (</a:t>
            </a:r>
            <a:r>
              <a:rPr lang="es-PE" b="1" dirty="0" err="1"/>
              <a:t>NHeF</a:t>
            </a:r>
            <a:r>
              <a:rPr lang="es-PE" b="1" dirty="0"/>
              <a:t>)</a:t>
            </a:r>
            <a:endParaRPr lang="en-US" dirty="0"/>
          </a:p>
        </p:txBody>
      </p:sp>
      <p:sp>
        <p:nvSpPr>
          <p:cNvPr id="3" name="Content Placeholder 2"/>
          <p:cNvSpPr>
            <a:spLocks noGrp="1"/>
          </p:cNvSpPr>
          <p:nvPr>
            <p:ph idx="1"/>
          </p:nvPr>
        </p:nvSpPr>
        <p:spPr>
          <a:xfrm>
            <a:off x="457200" y="914400"/>
            <a:ext cx="8229600" cy="5211763"/>
          </a:xfrm>
        </p:spPr>
        <p:txBody>
          <a:bodyPr>
            <a:normAutofit fontScale="55000" lnSpcReduction="20000"/>
          </a:bodyPr>
          <a:lstStyle/>
          <a:p>
            <a:pPr marL="0" indent="0" algn="ctr">
              <a:buNone/>
            </a:pPr>
            <a:r>
              <a:rPr lang="en-US" dirty="0"/>
              <a:t>Sessions 4-6: Telling our stories/ creating group artwork</a:t>
            </a:r>
          </a:p>
          <a:p>
            <a:pPr marL="0" indent="0" algn="ctr">
              <a:buNone/>
            </a:pPr>
            <a:endParaRPr lang="en-US" dirty="0"/>
          </a:p>
          <a:p>
            <a:r>
              <a:rPr lang="en-US" b="1" dirty="0"/>
              <a:t>Session 4:</a:t>
            </a:r>
            <a:r>
              <a:rPr lang="en-US" dirty="0"/>
              <a:t> Facilitator will introduce a story or myth [about facing a challenge] OR [from Latin America]. Group discussion of themes, strengths, and resources presented in story. Children will share a story told to them by parents. Facilitator and group will assist in identifying themes, strengths, and resources in each story. </a:t>
            </a:r>
          </a:p>
          <a:p>
            <a:r>
              <a:rPr lang="en-US" dirty="0"/>
              <a:t> </a:t>
            </a:r>
          </a:p>
          <a:p>
            <a:endParaRPr lang="en-US" dirty="0"/>
          </a:p>
          <a:p>
            <a:r>
              <a:rPr lang="en-US" b="1" dirty="0"/>
              <a:t>Session 5:</a:t>
            </a:r>
            <a:r>
              <a:rPr lang="en-US" dirty="0"/>
              <a:t> Facilitator will present a 4-part story telling technique to assist children in creating a visual representation of a story of their choosing related to themes of immigration or family heritage/identity. The 4 parts will correspond to stages in a journey: the beginning/homeland, the departure/trip to the new country, the present/arrival in the new country, and the future. </a:t>
            </a:r>
          </a:p>
          <a:p>
            <a:r>
              <a:rPr lang="en-US" dirty="0"/>
              <a:t> </a:t>
            </a:r>
          </a:p>
          <a:p>
            <a:endParaRPr lang="en-US" dirty="0"/>
          </a:p>
          <a:p>
            <a:r>
              <a:rPr lang="en-US" b="1" dirty="0"/>
              <a:t>Session 6:</a:t>
            </a:r>
            <a:r>
              <a:rPr lang="en-US" dirty="0"/>
              <a:t> Children will create a “Story Mural” by placing their image on wall among other images to create a group image illustrating the varied and similar histories and stories created by group members. </a:t>
            </a:r>
          </a:p>
          <a:p>
            <a:r>
              <a:rPr lang="en-US" dirty="0"/>
              <a:t>Facilitator will guide children in creation of group myth through spontaneous storytelling utilizing expressive arts modalities (i.e., drama, movement). </a:t>
            </a:r>
          </a:p>
          <a:p>
            <a:endParaRPr lang="en-US" b="1" dirty="0"/>
          </a:p>
        </p:txBody>
      </p:sp>
    </p:spTree>
    <p:extLst>
      <p:ext uri="{BB962C8B-B14F-4D97-AF65-F5344CB8AC3E}">
        <p14:creationId xmlns:p14="http://schemas.microsoft.com/office/powerpoint/2010/main" val="243090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 problem to day</a:t>
            </a:r>
          </a:p>
        </p:txBody>
      </p:sp>
      <p:sp>
        <p:nvSpPr>
          <p:cNvPr id="3" name="Content Placeholder 2"/>
          <p:cNvSpPr>
            <a:spLocks noGrp="1"/>
          </p:cNvSpPr>
          <p:nvPr>
            <p:ph idx="1"/>
          </p:nvPr>
        </p:nvSpPr>
        <p:spPr/>
        <p:txBody>
          <a:bodyPr/>
          <a:lstStyle/>
          <a:p>
            <a:r>
              <a:rPr lang="en-US" dirty="0"/>
              <a:t>My last training I tried to teach a non linear therapy approach using a linear tool—slides….</a:t>
            </a:r>
          </a:p>
          <a:p>
            <a:r>
              <a:rPr lang="en-US" dirty="0"/>
              <a:t>There were in sessions complaints registered that it was not </a:t>
            </a:r>
            <a:r>
              <a:rPr lang="en-US" dirty="0" err="1"/>
              <a:t>Tooly</a:t>
            </a:r>
            <a:r>
              <a:rPr lang="en-US" dirty="0"/>
              <a:t> enough.</a:t>
            </a:r>
          </a:p>
          <a:p>
            <a:r>
              <a:rPr lang="en-US" dirty="0"/>
              <a:t>There is a bit of fear today as we are trying to approach mystery as well a non linearity</a:t>
            </a:r>
          </a:p>
          <a:p>
            <a:r>
              <a:rPr lang="en-US" dirty="0"/>
              <a:t>Usually stories come it me out of the material.</a:t>
            </a:r>
          </a:p>
          <a:p>
            <a:r>
              <a:rPr lang="en-US" dirty="0"/>
              <a:t>Role plays are </a:t>
            </a:r>
            <a:r>
              <a:rPr lang="en-US" dirty="0" err="1"/>
              <a:t>good..but</a:t>
            </a:r>
            <a:r>
              <a:rPr lang="en-US" dirty="0"/>
              <a:t> how do you do that?</a:t>
            </a:r>
          </a:p>
        </p:txBody>
      </p:sp>
    </p:spTree>
    <p:extLst>
      <p:ext uri="{BB962C8B-B14F-4D97-AF65-F5344CB8AC3E}">
        <p14:creationId xmlns:p14="http://schemas.microsoft.com/office/powerpoint/2010/main" val="234752476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3256"/>
            <a:ext cx="8229600" cy="644892"/>
          </a:xfrm>
        </p:spPr>
        <p:txBody>
          <a:bodyPr>
            <a:normAutofit fontScale="90000"/>
          </a:bodyPr>
          <a:lstStyle/>
          <a:p>
            <a:r>
              <a:rPr lang="es-PE" b="1" dirty="0"/>
              <a:t>Nuestras Historias en Familia (</a:t>
            </a:r>
            <a:r>
              <a:rPr lang="es-PE" b="1" dirty="0" err="1"/>
              <a:t>NHeF</a:t>
            </a:r>
            <a:r>
              <a:rPr lang="es-PE" b="1" dirty="0"/>
              <a:t>)</a:t>
            </a:r>
            <a:endParaRPr lang="en-US" dirty="0"/>
          </a:p>
        </p:txBody>
      </p:sp>
      <p:sp>
        <p:nvSpPr>
          <p:cNvPr id="3" name="Content Placeholder 2"/>
          <p:cNvSpPr>
            <a:spLocks noGrp="1"/>
          </p:cNvSpPr>
          <p:nvPr>
            <p:ph idx="1"/>
          </p:nvPr>
        </p:nvSpPr>
        <p:spPr>
          <a:xfrm>
            <a:off x="457200" y="914400"/>
            <a:ext cx="8229600" cy="5211763"/>
          </a:xfrm>
        </p:spPr>
        <p:txBody>
          <a:bodyPr>
            <a:normAutofit fontScale="92500" lnSpcReduction="20000"/>
          </a:bodyPr>
          <a:lstStyle/>
          <a:p>
            <a:r>
              <a:rPr lang="en-US" dirty="0"/>
              <a:t>Sessions 7-8: Coming together/ sharing our stories within our families</a:t>
            </a:r>
          </a:p>
          <a:p>
            <a:r>
              <a:rPr lang="en-US" b="1" dirty="0"/>
              <a:t>Session 7:</a:t>
            </a:r>
            <a:r>
              <a:rPr lang="en-US" dirty="0"/>
              <a:t> Children and parent groups will come together. Parents will view children’s group mural.  Children will have opportunity to share their personal stories with group. Children may share group myth with parents.</a:t>
            </a:r>
          </a:p>
          <a:p>
            <a:r>
              <a:rPr lang="en-US" b="1" dirty="0"/>
              <a:t>Session 8:</a:t>
            </a:r>
            <a:r>
              <a:rPr lang="en-US" dirty="0"/>
              <a:t> Closing session. Children and parents come together in final group. Parents share a previously chosen story with group. Discussion of ways to incorporate storytelling into family home. Discussion of learning and take-</a:t>
            </a:r>
            <a:r>
              <a:rPr lang="en-US" dirty="0" err="1"/>
              <a:t>aways</a:t>
            </a:r>
            <a:r>
              <a:rPr lang="en-US" dirty="0"/>
              <a:t> from group.</a:t>
            </a:r>
          </a:p>
          <a:p>
            <a:endParaRPr lang="en-US" dirty="0"/>
          </a:p>
        </p:txBody>
      </p:sp>
    </p:spTree>
    <p:extLst>
      <p:ext uri="{BB962C8B-B14F-4D97-AF65-F5344CB8AC3E}">
        <p14:creationId xmlns:p14="http://schemas.microsoft.com/office/powerpoint/2010/main" val="383402243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3256"/>
            <a:ext cx="8229600" cy="1164656"/>
          </a:xfrm>
        </p:spPr>
        <p:txBody>
          <a:bodyPr>
            <a:normAutofit/>
          </a:bodyPr>
          <a:lstStyle/>
          <a:p>
            <a:r>
              <a:rPr lang="en-US" dirty="0"/>
              <a:t>Finding our way home</a:t>
            </a:r>
          </a:p>
        </p:txBody>
      </p:sp>
      <p:sp>
        <p:nvSpPr>
          <p:cNvPr id="3" name="Content Placeholder 2"/>
          <p:cNvSpPr>
            <a:spLocks noGrp="1"/>
          </p:cNvSpPr>
          <p:nvPr>
            <p:ph idx="1"/>
          </p:nvPr>
        </p:nvSpPr>
        <p:spPr>
          <a:xfrm>
            <a:off x="457200" y="1463040"/>
            <a:ext cx="8229600" cy="4663123"/>
          </a:xfrm>
        </p:spPr>
        <p:txBody>
          <a:bodyPr/>
          <a:lstStyle/>
          <a:p>
            <a:pPr marL="0" indent="0">
              <a:buNone/>
            </a:pPr>
            <a:r>
              <a:rPr lang="en-US" dirty="0"/>
              <a:t>The journey, the place, the language, the hard ships……</a:t>
            </a:r>
          </a:p>
        </p:txBody>
      </p:sp>
    </p:spTree>
    <p:extLst>
      <p:ext uri="{BB962C8B-B14F-4D97-AF65-F5344CB8AC3E}">
        <p14:creationId xmlns:p14="http://schemas.microsoft.com/office/powerpoint/2010/main" val="229971572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esert-Sunris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4143" y="96253"/>
            <a:ext cx="7652084" cy="67617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178478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Coming in two weeks</a:t>
            </a:r>
          </a:p>
        </p:txBody>
      </p:sp>
      <p:sp>
        <p:nvSpPr>
          <p:cNvPr id="3" name="Content Placeholder 2"/>
          <p:cNvSpPr>
            <a:spLocks noGrp="1"/>
          </p:cNvSpPr>
          <p:nvPr>
            <p:ph idx="1"/>
          </p:nvPr>
        </p:nvSpPr>
        <p:spPr/>
        <p:txBody>
          <a:bodyPr>
            <a:normAutofit/>
          </a:bodyPr>
          <a:lstStyle/>
          <a:p>
            <a:pPr marL="0" indent="0" algn="ctr">
              <a:buNone/>
            </a:pPr>
            <a:r>
              <a:rPr lang="en-US" sz="4400" dirty="0"/>
              <a:t>Learn the practice of impermanent earth art for self care and to promote parent child nature based interactions.</a:t>
            </a:r>
          </a:p>
          <a:p>
            <a:pPr marL="0" indent="0" algn="ctr">
              <a:buNone/>
            </a:pPr>
            <a:r>
              <a:rPr lang="en-US" sz="4400" dirty="0"/>
              <a:t>With Day </a:t>
            </a:r>
            <a:r>
              <a:rPr lang="en-US" sz="4400" dirty="0" err="1"/>
              <a:t>Schildkret</a:t>
            </a:r>
            <a:endParaRPr lang="en-US" sz="4400" dirty="0"/>
          </a:p>
          <a:p>
            <a:pPr marL="0" indent="0" algn="ctr">
              <a:buNone/>
            </a:pPr>
            <a:r>
              <a:rPr lang="en-US" sz="4400" dirty="0">
                <a:hlinkClick r:id="rId2"/>
              </a:rPr>
              <a:t>https://www.morningaltars.com/</a:t>
            </a:r>
            <a:endParaRPr lang="en-US" sz="4400" dirty="0"/>
          </a:p>
        </p:txBody>
      </p:sp>
    </p:spTree>
    <p:extLst>
      <p:ext uri="{BB962C8B-B14F-4D97-AF65-F5344CB8AC3E}">
        <p14:creationId xmlns:p14="http://schemas.microsoft.com/office/powerpoint/2010/main" val="4183434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Old wine new bottles</a:t>
            </a:r>
          </a:p>
        </p:txBody>
      </p:sp>
      <p:sp>
        <p:nvSpPr>
          <p:cNvPr id="3" name="Content Placeholder 2"/>
          <p:cNvSpPr>
            <a:spLocks noGrp="1"/>
          </p:cNvSpPr>
          <p:nvPr>
            <p:ph idx="1"/>
          </p:nvPr>
        </p:nvSpPr>
        <p:spPr/>
        <p:txBody>
          <a:bodyPr/>
          <a:lstStyle/>
          <a:p>
            <a:pPr marL="0" indent="0">
              <a:buNone/>
            </a:pPr>
            <a:r>
              <a:rPr lang="en-US" dirty="0"/>
              <a:t>First a shout to some teachers</a:t>
            </a:r>
          </a:p>
          <a:p>
            <a:pPr marL="0" indent="0">
              <a:buNone/>
            </a:pPr>
            <a:r>
              <a:rPr lang="en-US" dirty="0"/>
              <a:t>Stephen Jenkinson, </a:t>
            </a:r>
          </a:p>
          <a:p>
            <a:pPr marL="0" indent="0">
              <a:buNone/>
            </a:pPr>
            <a:r>
              <a:rPr lang="en-US" dirty="0"/>
              <a:t>https://orphanwisdom.com/ </a:t>
            </a:r>
          </a:p>
          <a:p>
            <a:pPr marL="0" indent="0">
              <a:buNone/>
            </a:pPr>
            <a:endParaRPr lang="en-US" dirty="0"/>
          </a:p>
          <a:p>
            <a:pPr marL="0" indent="0">
              <a:buNone/>
            </a:pPr>
            <a:r>
              <a:rPr lang="en-US" dirty="0"/>
              <a:t>Martín </a:t>
            </a:r>
            <a:r>
              <a:rPr lang="en-US" dirty="0" err="1"/>
              <a:t>Prechtel</a:t>
            </a:r>
            <a:r>
              <a:rPr lang="en-US" dirty="0"/>
              <a:t>, </a:t>
            </a:r>
            <a:r>
              <a:rPr lang="en-US" dirty="0">
                <a:hlinkClick r:id="rId2"/>
              </a:rPr>
              <a:t>https://www.floweringmountain.com/</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903800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4004"/>
            <a:ext cx="8229600" cy="827773"/>
          </a:xfrm>
        </p:spPr>
        <p:txBody>
          <a:bodyPr/>
          <a:lstStyle/>
          <a:p>
            <a:r>
              <a:rPr lang="en-US" dirty="0"/>
              <a:t>The families meet</a:t>
            </a:r>
          </a:p>
        </p:txBody>
      </p:sp>
      <p:sp>
        <p:nvSpPr>
          <p:cNvPr id="3" name="Content Placeholder 2"/>
          <p:cNvSpPr>
            <a:spLocks noGrp="1"/>
          </p:cNvSpPr>
          <p:nvPr>
            <p:ph idx="1"/>
          </p:nvPr>
        </p:nvSpPr>
        <p:spPr>
          <a:xfrm>
            <a:off x="457200" y="981778"/>
            <a:ext cx="8229600" cy="5293894"/>
          </a:xfrm>
        </p:spPr>
        <p:txBody>
          <a:bodyPr>
            <a:normAutofit fontScale="92500"/>
          </a:bodyPr>
          <a:lstStyle/>
          <a:p>
            <a:pPr marL="0" indent="0">
              <a:buNone/>
            </a:pPr>
            <a:r>
              <a:rPr lang="en-US" dirty="0"/>
              <a:t> There I am…..On the right is </a:t>
            </a:r>
            <a:r>
              <a:rPr lang="en-US" dirty="0" err="1"/>
              <a:t>Jakob</a:t>
            </a:r>
            <a:r>
              <a:rPr lang="en-US" dirty="0"/>
              <a:t> </a:t>
            </a:r>
            <a:r>
              <a:rPr lang="en-US" dirty="0" err="1"/>
              <a:t>Palillip</a:t>
            </a:r>
            <a:r>
              <a:rPr lang="en-US" dirty="0"/>
              <a:t> (Jake Polly) my great uncle, </a:t>
            </a:r>
            <a:r>
              <a:rPr lang="en-US" dirty="0" err="1"/>
              <a:t>Otlya</a:t>
            </a:r>
            <a:r>
              <a:rPr lang="en-US" dirty="0"/>
              <a:t> </a:t>
            </a:r>
            <a:r>
              <a:rPr lang="en-US" dirty="0" err="1"/>
              <a:t>Palillip</a:t>
            </a:r>
            <a:r>
              <a:rPr lang="en-US" dirty="0"/>
              <a:t> (Tillie </a:t>
            </a:r>
            <a:r>
              <a:rPr lang="en-US" dirty="0" err="1"/>
              <a:t>Lukaski</a:t>
            </a:r>
            <a:r>
              <a:rPr lang="en-US" dirty="0"/>
              <a:t>) my grand mother and John Marlow (surely shorten version of a ski name) </a:t>
            </a:r>
            <a:r>
              <a:rPr lang="en-US" dirty="0" err="1"/>
              <a:t>Otlya’s</a:t>
            </a:r>
            <a:r>
              <a:rPr lang="en-US" dirty="0"/>
              <a:t> second husband.  The </a:t>
            </a:r>
            <a:r>
              <a:rPr lang="en-US" dirty="0" err="1"/>
              <a:t>Palilips</a:t>
            </a:r>
            <a:r>
              <a:rPr lang="en-US" dirty="0"/>
              <a:t> all immigrated from Galicia in 1900, what is now the southern part of Poland.  </a:t>
            </a:r>
          </a:p>
          <a:p>
            <a:pPr marL="0" indent="0">
              <a:buNone/>
            </a:pPr>
            <a:r>
              <a:rPr lang="en-US" dirty="0"/>
              <a:t>The people on the left are Nettie and </a:t>
            </a:r>
            <a:r>
              <a:rPr lang="en-US" dirty="0" err="1"/>
              <a:t>Neils</a:t>
            </a:r>
            <a:r>
              <a:rPr lang="en-US" dirty="0"/>
              <a:t> Larsen. The people who adopted Elizabeth Lukas, in the foreground, my mother after Ester Huffman, her mother died in child birth.  Nettie is a Huffman, great aunt to Ester. </a:t>
            </a:r>
          </a:p>
          <a:p>
            <a:pPr marL="0" indent="0">
              <a:buNone/>
            </a:pPr>
            <a:endParaRPr lang="en-US" dirty="0"/>
          </a:p>
        </p:txBody>
      </p:sp>
    </p:spTree>
    <p:extLst>
      <p:ext uri="{BB962C8B-B14F-4D97-AF65-F5344CB8AC3E}">
        <p14:creationId xmlns:p14="http://schemas.microsoft.com/office/powerpoint/2010/main" val="1850916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0137"/>
          </a:xfrm>
        </p:spPr>
        <p:txBody>
          <a:bodyPr>
            <a:normAutofit fontScale="90000"/>
          </a:bodyPr>
          <a:lstStyle/>
          <a:p>
            <a:r>
              <a:rPr lang="en-US" dirty="0"/>
              <a:t>Short pants</a:t>
            </a:r>
          </a:p>
        </p:txBody>
      </p:sp>
      <p:sp>
        <p:nvSpPr>
          <p:cNvPr id="3" name="Content Placeholder 2"/>
          <p:cNvSpPr>
            <a:spLocks noGrp="1"/>
          </p:cNvSpPr>
          <p:nvPr>
            <p:ph idx="1"/>
          </p:nvPr>
        </p:nvSpPr>
        <p:spPr>
          <a:xfrm>
            <a:off x="457200" y="981776"/>
            <a:ext cx="8229600" cy="5274645"/>
          </a:xfrm>
        </p:spPr>
        <p:txBody>
          <a:bodyPr/>
          <a:lstStyle/>
          <a:p>
            <a:pPr marL="0" indent="0">
              <a:buNone/>
            </a:pPr>
            <a:r>
              <a:rPr lang="en-US" dirty="0"/>
              <a:t>Being claimed….It is hard to remember when these notions about ancestors, immigration and language took seed.  The pictures was around the house.  Henry Lukas(</a:t>
            </a:r>
            <a:r>
              <a:rPr lang="en-US" dirty="0" err="1"/>
              <a:t>ki</a:t>
            </a:r>
            <a:r>
              <a:rPr lang="en-US" dirty="0"/>
              <a:t>) my father wrote memoir about his growing up in Detroit during the depression called short pants. Turns out he did a research etc. </a:t>
            </a:r>
          </a:p>
          <a:p>
            <a:pPr marL="0" indent="0">
              <a:buNone/>
            </a:pPr>
            <a:r>
              <a:rPr lang="en-US" dirty="0"/>
              <a:t>Color of Fear, Abe and </a:t>
            </a:r>
            <a:r>
              <a:rPr lang="en-US" dirty="0" err="1"/>
              <a:t>Guta</a:t>
            </a:r>
            <a:r>
              <a:rPr lang="en-US" dirty="0"/>
              <a:t>,</a:t>
            </a:r>
          </a:p>
        </p:txBody>
      </p:sp>
    </p:spTree>
    <p:extLst>
      <p:ext uri="{BB962C8B-B14F-4D97-AF65-F5344CB8AC3E}">
        <p14:creationId xmlns:p14="http://schemas.microsoft.com/office/powerpoint/2010/main" val="35075937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748</TotalTime>
  <Words>5008</Words>
  <Application>Microsoft Macintosh PowerPoint</Application>
  <PresentationFormat>On-screen Show (4:3)</PresentationFormat>
  <Paragraphs>292</Paragraphs>
  <Slides>63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63</vt:i4>
      </vt:variant>
    </vt:vector>
  </HeadingPairs>
  <TitlesOfParts>
    <vt:vector size="67" baseType="lpstr">
      <vt:lpstr>Arial</vt:lpstr>
      <vt:lpstr>Calibri</vt:lpstr>
      <vt:lpstr>Cambria</vt:lpstr>
      <vt:lpstr>Office Theme</vt:lpstr>
      <vt:lpstr>Engaging  our ancestors:</vt:lpstr>
      <vt:lpstr>How unlikely……..</vt:lpstr>
      <vt:lpstr>Just a few problems with tele health</vt:lpstr>
      <vt:lpstr>PowerPoint Presentation</vt:lpstr>
      <vt:lpstr>Out of my element </vt:lpstr>
      <vt:lpstr>My problem to day</vt:lpstr>
      <vt:lpstr>Old wine new bottles</vt:lpstr>
      <vt:lpstr>The families meet</vt:lpstr>
      <vt:lpstr>Short pants</vt:lpstr>
      <vt:lpstr>The task at hand</vt:lpstr>
      <vt:lpstr>Keep coming back </vt:lpstr>
      <vt:lpstr>Never give up</vt:lpstr>
      <vt:lpstr>We are all creatures of habit and comfort</vt:lpstr>
      <vt:lpstr>Learning is expensive</vt:lpstr>
      <vt:lpstr>CTI Basics</vt:lpstr>
      <vt:lpstr>Influences—lines of inquiry</vt:lpstr>
      <vt:lpstr>Ancestors and western dominant culture </vt:lpstr>
      <vt:lpstr>Some of my ancestors, the Huffmans second generation immigrants from who came to the US in 1840’s</vt:lpstr>
      <vt:lpstr>Mostly a problem rarely an asset</vt:lpstr>
      <vt:lpstr>Intergenerational trauma</vt:lpstr>
      <vt:lpstr>Our trauma their lives </vt:lpstr>
      <vt:lpstr>Different tools and more containment</vt:lpstr>
      <vt:lpstr>Human labor and comfort</vt:lpstr>
      <vt:lpstr>In the imagination</vt:lpstr>
      <vt:lpstr>Jung’s Red book </vt:lpstr>
      <vt:lpstr>Lament of the Dead</vt:lpstr>
      <vt:lpstr>PowerPoint Presentation</vt:lpstr>
      <vt:lpstr>Building intergenerational stamina</vt:lpstr>
      <vt:lpstr>Thoughts on starting Possible early questions  Left Brain: Use Genogram </vt:lpstr>
      <vt:lpstr>Possible questions</vt:lpstr>
      <vt:lpstr>PowerPoint Presentation</vt:lpstr>
      <vt:lpstr>PowerPoint Presentation</vt:lpstr>
      <vt:lpstr>Right Brain: Ways of Tracking </vt:lpstr>
      <vt:lpstr>PowerPoint Presentation</vt:lpstr>
      <vt:lpstr>C. Sample questions to illuminate resources and wounds that may arise further into the therapy:</vt:lpstr>
      <vt:lpstr>PowerPoint Presentation</vt:lpstr>
      <vt:lpstr>Track for Resources: </vt:lpstr>
      <vt:lpstr>Track for Wounds: </vt:lpstr>
      <vt:lpstr>D. Non-Linear Ancestral Connections </vt:lpstr>
      <vt:lpstr>E. Feeding the Ancestral Connection </vt:lpstr>
      <vt:lpstr>F. Ancestors in the therapy room  </vt:lpstr>
      <vt:lpstr>G.  Work energetically: </vt:lpstr>
      <vt:lpstr>If there is willingness encourage the building of Alters with pictures and special objects</vt:lpstr>
      <vt:lpstr>I went high Tech</vt:lpstr>
      <vt:lpstr>Nuestras Historias en Familia (NHeF)</vt:lpstr>
      <vt:lpstr>Nuestras Historias en Familia (NHeF)</vt:lpstr>
      <vt:lpstr>Nuestras Historias en Familia (NHeF)</vt:lpstr>
      <vt:lpstr>Nuestras Historias en Familia (NHeF)</vt:lpstr>
      <vt:lpstr>Nuestras Historias en Familia (NHeF)</vt:lpstr>
      <vt:lpstr>Nuestras Historias en Familia (NHeF)</vt:lpstr>
      <vt:lpstr>Nuestras Historias en Familia (NHeF)</vt:lpstr>
      <vt:lpstr>Nuestras Historias en Familia (NHeF)</vt:lpstr>
      <vt:lpstr>Nuestras Historias en Familia (NHeF)</vt:lpstr>
      <vt:lpstr>Nuestras Historias en Familia (NHeF)</vt:lpstr>
      <vt:lpstr>Nuestras Historias en Familia (NHeF)</vt:lpstr>
      <vt:lpstr>Nuestras Historias en Familia (NHeF)</vt:lpstr>
      <vt:lpstr>Nuestras Historias en Familia (NHeF)</vt:lpstr>
      <vt:lpstr>Nuestras Historias en Familia (NHeF)</vt:lpstr>
      <vt:lpstr>Nuestras Historias en Familia (NHeF)</vt:lpstr>
      <vt:lpstr>Nuestras Historias en Familia (NHeF)</vt:lpstr>
      <vt:lpstr>Finding our way home</vt:lpstr>
      <vt:lpstr>PowerPoint Presentation</vt:lpstr>
      <vt:lpstr>Coming in two weeks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intergenerational social location to facilitate stamina</dc:title>
  <dc:creator>Wendy Lukas</dc:creator>
  <cp:lastModifiedBy>Microsoft Office User</cp:lastModifiedBy>
  <cp:revision>33</cp:revision>
  <dcterms:created xsi:type="dcterms:W3CDTF">2020-04-26T15:41:55Z</dcterms:created>
  <dcterms:modified xsi:type="dcterms:W3CDTF">2020-05-29T22:22:42Z</dcterms:modified>
</cp:coreProperties>
</file>